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3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74" r:id="rId7"/>
    <p:sldId id="275" r:id="rId8"/>
    <p:sldId id="270" r:id="rId9"/>
    <p:sldId id="276" r:id="rId10"/>
    <p:sldId id="261" r:id="rId11"/>
    <p:sldId id="263" r:id="rId12"/>
    <p:sldId id="262" r:id="rId13"/>
    <p:sldId id="271" r:id="rId14"/>
    <p:sldId id="264" r:id="rId15"/>
    <p:sldId id="266" r:id="rId16"/>
    <p:sldId id="267" r:id="rId17"/>
    <p:sldId id="278" r:id="rId18"/>
    <p:sldId id="268" r:id="rId19"/>
    <p:sldId id="269" r:id="rId20"/>
    <p:sldId id="272" r:id="rId21"/>
    <p:sldId id="279" r:id="rId22"/>
    <p:sldId id="277" r:id="rId2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Stile con tema 2 - Colore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BC89EF96-8CEA-46FF-86C4-4CE0E7609802}" styleName="Stile chiaro 3 - Color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9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8DE384-F75A-4D4D-9145-39CAC3CF9D1D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147F6290-6403-4CF7-B1C4-D910FB051952}">
      <dgm:prSet custT="1"/>
      <dgm:spPr/>
      <dgm:t>
        <a:bodyPr/>
        <a:lstStyle/>
        <a:p>
          <a:pPr algn="ctr" rtl="0"/>
          <a:r>
            <a:rPr lang="it-IT" sz="1400" b="1" i="1" dirty="0" smtClean="0">
              <a:solidFill>
                <a:schemeClr val="tx1">
                  <a:lumMod val="75000"/>
                  <a:lumOff val="25000"/>
                </a:schemeClr>
              </a:solidFill>
            </a:rPr>
            <a:t>Linee guida per un sistema di gestione della salute e sicurezza sul lavoro (SGSL) UNI-INAIL 2001</a:t>
          </a:r>
          <a:endParaRPr lang="it-IT" sz="14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67AC9D4D-8B82-46A7-BF04-3D7DE87A3CDC}" type="parTrans" cxnId="{6D3CF2AB-E92A-47E4-8BA0-ACD49E2EC9FE}">
      <dgm:prSet/>
      <dgm:spPr/>
      <dgm:t>
        <a:bodyPr/>
        <a:lstStyle/>
        <a:p>
          <a:endParaRPr lang="it-IT"/>
        </a:p>
      </dgm:t>
    </dgm:pt>
    <dgm:pt modelId="{6531BEC6-57DB-4B7B-B692-0E113DA94540}" type="sibTrans" cxnId="{6D3CF2AB-E92A-47E4-8BA0-ACD49E2EC9FE}">
      <dgm:prSet/>
      <dgm:spPr/>
      <dgm:t>
        <a:bodyPr/>
        <a:lstStyle/>
        <a:p>
          <a:endParaRPr lang="it-IT"/>
        </a:p>
      </dgm:t>
    </dgm:pt>
    <dgm:pt modelId="{868A58D3-C031-419A-94DB-99447F8ED211}">
      <dgm:prSet custT="1"/>
      <dgm:spPr/>
      <dgm:t>
        <a:bodyPr/>
        <a:lstStyle/>
        <a:p>
          <a:pPr algn="ctr" rtl="0"/>
          <a:r>
            <a:rPr lang="it-IT" sz="1400" b="1" i="1" dirty="0" smtClean="0">
              <a:solidFill>
                <a:schemeClr val="tx1">
                  <a:lumMod val="75000"/>
                  <a:lumOff val="25000"/>
                </a:schemeClr>
              </a:solidFill>
            </a:rPr>
            <a:t>D.lgs. 231/2001 - Responsabilità Amministrativa delle Società</a:t>
          </a:r>
          <a:endParaRPr lang="it-IT" sz="14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11E4AB79-D2FE-4A71-9668-C7472B36F4E3}" type="parTrans" cxnId="{9605A645-306C-496A-87F5-ADFD3F9CF11E}">
      <dgm:prSet/>
      <dgm:spPr/>
      <dgm:t>
        <a:bodyPr/>
        <a:lstStyle/>
        <a:p>
          <a:endParaRPr lang="it-IT"/>
        </a:p>
      </dgm:t>
    </dgm:pt>
    <dgm:pt modelId="{73B7017F-F50E-4970-A7AB-BC1C011A9E2C}" type="sibTrans" cxnId="{9605A645-306C-496A-87F5-ADFD3F9CF11E}">
      <dgm:prSet/>
      <dgm:spPr/>
      <dgm:t>
        <a:bodyPr/>
        <a:lstStyle/>
        <a:p>
          <a:endParaRPr lang="it-IT"/>
        </a:p>
      </dgm:t>
    </dgm:pt>
    <dgm:pt modelId="{C23AE1FE-2935-4AF4-B3D2-2836F91132A1}">
      <dgm:prSet custT="1"/>
      <dgm:spPr/>
      <dgm:t>
        <a:bodyPr/>
        <a:lstStyle/>
        <a:p>
          <a:pPr algn="ctr" rtl="0"/>
          <a:r>
            <a:rPr lang="it-IT" sz="1400" b="1" i="1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British</a:t>
          </a:r>
          <a:r>
            <a:rPr lang="it-IT" sz="1400" b="1" i="1" dirty="0" smtClean="0">
              <a:solidFill>
                <a:schemeClr val="tx1">
                  <a:lumMod val="75000"/>
                  <a:lumOff val="25000"/>
                </a:schemeClr>
              </a:solidFill>
            </a:rPr>
            <a:t> Standard OHSAS 18001:2007</a:t>
          </a:r>
          <a:endParaRPr lang="it-IT" sz="14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547C6050-7D9E-4C8F-80B2-E1B69EC53901}" type="parTrans" cxnId="{4CDF3D3A-B138-4707-B2CF-F174564C9791}">
      <dgm:prSet/>
      <dgm:spPr/>
      <dgm:t>
        <a:bodyPr/>
        <a:lstStyle/>
        <a:p>
          <a:endParaRPr lang="it-IT"/>
        </a:p>
      </dgm:t>
    </dgm:pt>
    <dgm:pt modelId="{496C9BCB-A970-4C42-A8C8-93F6CDD8B0FC}" type="sibTrans" cxnId="{4CDF3D3A-B138-4707-B2CF-F174564C9791}">
      <dgm:prSet/>
      <dgm:spPr/>
      <dgm:t>
        <a:bodyPr/>
        <a:lstStyle/>
        <a:p>
          <a:endParaRPr lang="it-IT"/>
        </a:p>
      </dgm:t>
    </dgm:pt>
    <dgm:pt modelId="{02797D5D-D847-4510-9166-8FF30399FD5C}">
      <dgm:prSet custT="1"/>
      <dgm:spPr/>
      <dgm:t>
        <a:bodyPr/>
        <a:lstStyle/>
        <a:p>
          <a:pPr algn="ctr" rtl="0"/>
          <a:r>
            <a:rPr lang="it-IT" sz="1400" b="1" i="1" dirty="0" smtClean="0">
              <a:solidFill>
                <a:schemeClr val="tx1">
                  <a:lumMod val="75000"/>
                  <a:lumOff val="25000"/>
                </a:schemeClr>
              </a:solidFill>
            </a:rPr>
            <a:t>art. 30 D.lgs. 81/2008 : Modelli di Organizzazione e Gestione della SSL</a:t>
          </a:r>
          <a:endParaRPr lang="it-IT" sz="14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E6EFFFC1-6664-470D-86F8-61AE1953C09D}" type="parTrans" cxnId="{67D47A24-92ED-4B83-A071-8988263A6409}">
      <dgm:prSet/>
      <dgm:spPr/>
      <dgm:t>
        <a:bodyPr/>
        <a:lstStyle/>
        <a:p>
          <a:endParaRPr lang="it-IT"/>
        </a:p>
      </dgm:t>
    </dgm:pt>
    <dgm:pt modelId="{0869FE56-854D-4BF6-8415-ADD6972B3C51}" type="sibTrans" cxnId="{67D47A24-92ED-4B83-A071-8988263A6409}">
      <dgm:prSet/>
      <dgm:spPr/>
      <dgm:t>
        <a:bodyPr/>
        <a:lstStyle/>
        <a:p>
          <a:endParaRPr lang="it-IT"/>
        </a:p>
      </dgm:t>
    </dgm:pt>
    <dgm:pt modelId="{1AE594C6-BA9C-43A8-93A3-B7DEB6556715}">
      <dgm:prSet custT="1"/>
      <dgm:spPr/>
      <dgm:t>
        <a:bodyPr/>
        <a:lstStyle/>
        <a:p>
          <a:pPr algn="ctr" rtl="0"/>
          <a:r>
            <a:rPr lang="it-IT" sz="1400" b="1" dirty="0" smtClean="0">
              <a:solidFill>
                <a:schemeClr val="tx1">
                  <a:lumMod val="75000"/>
                  <a:lumOff val="25000"/>
                </a:schemeClr>
              </a:solidFill>
            </a:rPr>
            <a:t>art. 51, comma 3-</a:t>
          </a:r>
          <a:r>
            <a:rPr lang="it-IT" sz="1400" b="1" i="1" dirty="0" smtClean="0">
              <a:solidFill>
                <a:schemeClr val="tx1">
                  <a:lumMod val="75000"/>
                  <a:lumOff val="25000"/>
                </a:schemeClr>
              </a:solidFill>
            </a:rPr>
            <a:t>bis D.lgs.106/2009, correttivo del D.lgs. 81/08: Istituto dell’Asseverazione</a:t>
          </a:r>
          <a:endParaRPr lang="it-IT" sz="1400" b="1" dirty="0">
            <a:solidFill>
              <a:schemeClr val="tx1">
                <a:lumMod val="75000"/>
                <a:lumOff val="25000"/>
              </a:schemeClr>
            </a:solidFill>
          </a:endParaRPr>
        </a:p>
      </dgm:t>
    </dgm:pt>
    <dgm:pt modelId="{BD7E8112-D6E9-4465-BECF-F34FD5F93997}" type="parTrans" cxnId="{C3A2D72B-23D3-47FF-B32D-1F59DAE9B593}">
      <dgm:prSet/>
      <dgm:spPr/>
      <dgm:t>
        <a:bodyPr/>
        <a:lstStyle/>
        <a:p>
          <a:endParaRPr lang="it-IT"/>
        </a:p>
      </dgm:t>
    </dgm:pt>
    <dgm:pt modelId="{36E25974-41E4-456F-A9D0-D50F3DC05E25}" type="sibTrans" cxnId="{C3A2D72B-23D3-47FF-B32D-1F59DAE9B593}">
      <dgm:prSet/>
      <dgm:spPr/>
      <dgm:t>
        <a:bodyPr/>
        <a:lstStyle/>
        <a:p>
          <a:endParaRPr lang="it-IT"/>
        </a:p>
      </dgm:t>
    </dgm:pt>
    <dgm:pt modelId="{85D8D3B2-B9D3-40B3-8158-D339BD7E85FE}">
      <dgm:prSet/>
      <dgm:spPr/>
      <dgm:t>
        <a:bodyPr/>
        <a:lstStyle/>
        <a:p>
          <a:endParaRPr lang="it-IT"/>
        </a:p>
      </dgm:t>
    </dgm:pt>
    <dgm:pt modelId="{2C12FBAB-5364-4651-A460-C347461A5460}" type="parTrans" cxnId="{404A50CD-FBA9-456F-9F1E-97D5413F96F1}">
      <dgm:prSet/>
      <dgm:spPr/>
      <dgm:t>
        <a:bodyPr/>
        <a:lstStyle/>
        <a:p>
          <a:endParaRPr lang="it-IT"/>
        </a:p>
      </dgm:t>
    </dgm:pt>
    <dgm:pt modelId="{FE277F59-FCA0-4B2B-84F9-030A36ED23DD}" type="sibTrans" cxnId="{404A50CD-FBA9-456F-9F1E-97D5413F96F1}">
      <dgm:prSet/>
      <dgm:spPr/>
      <dgm:t>
        <a:bodyPr/>
        <a:lstStyle/>
        <a:p>
          <a:endParaRPr lang="it-IT"/>
        </a:p>
      </dgm:t>
    </dgm:pt>
    <dgm:pt modelId="{A8CA0935-96EF-440C-B452-3B6326B20D40}" type="pres">
      <dgm:prSet presAssocID="{858DE384-F75A-4D4D-9145-39CAC3CF9D1D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08A07A63-E68E-4A9B-92F7-348A50BE84CC}" type="pres">
      <dgm:prSet presAssocID="{858DE384-F75A-4D4D-9145-39CAC3CF9D1D}" presName="arrow" presStyleLbl="bgShp" presStyleIdx="0" presStyleCnt="1"/>
      <dgm:spPr/>
    </dgm:pt>
    <dgm:pt modelId="{E7F18DDA-E260-41BC-ADEA-DC1E35179494}" type="pres">
      <dgm:prSet presAssocID="{858DE384-F75A-4D4D-9145-39CAC3CF9D1D}" presName="arrowDiagram5" presStyleCnt="0"/>
      <dgm:spPr/>
    </dgm:pt>
    <dgm:pt modelId="{61455939-909E-4A7E-9BC9-4C203933736B}" type="pres">
      <dgm:prSet presAssocID="{147F6290-6403-4CF7-B1C4-D910FB051952}" presName="bullet5a" presStyleLbl="node1" presStyleIdx="0" presStyleCnt="5"/>
      <dgm:spPr/>
    </dgm:pt>
    <dgm:pt modelId="{36026A71-AE99-4974-BC23-9AA290AFA9D3}" type="pres">
      <dgm:prSet presAssocID="{147F6290-6403-4CF7-B1C4-D910FB051952}" presName="textBox5a" presStyleLbl="revTx" presStyleIdx="0" presStyleCnt="5" custScaleX="175416" custLinFactX="-808" custLinFactNeighborX="-100000" custLinFactNeighborY="-8487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E5DCBCD-A09C-46E6-A344-EAC7395E8B84}" type="pres">
      <dgm:prSet presAssocID="{868A58D3-C031-419A-94DB-99447F8ED211}" presName="bullet5b" presStyleLbl="node1" presStyleIdx="1" presStyleCnt="5"/>
      <dgm:spPr/>
    </dgm:pt>
    <dgm:pt modelId="{4FC034ED-073C-4FE2-ADCC-9BF5C1F6E206}" type="pres">
      <dgm:prSet presAssocID="{868A58D3-C031-419A-94DB-99447F8ED211}" presName="textBox5b" presStyleLbl="revTx" presStyleIdx="1" presStyleCnt="5" custScaleX="131927" custScaleY="35338" custLinFactX="-1074" custLinFactNeighborX="-100000" custLinFactNeighborY="-83151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13F5C73A-84D3-4C53-8BD4-FF0450369AE9}" type="pres">
      <dgm:prSet presAssocID="{C23AE1FE-2935-4AF4-B3D2-2836F91132A1}" presName="bullet5c" presStyleLbl="node1" presStyleIdx="2" presStyleCnt="5"/>
      <dgm:spPr/>
    </dgm:pt>
    <dgm:pt modelId="{75166378-558C-42C6-8F9D-F26887700208}" type="pres">
      <dgm:prSet presAssocID="{C23AE1FE-2935-4AF4-B3D2-2836F91132A1}" presName="textBox5c" presStyleLbl="revTx" presStyleIdx="2" presStyleCnt="5" custScaleY="20018" custLinFactNeighborX="-92089" custLinFactNeighborY="-69836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428AC8B-EF81-4260-82B9-A608D4C1A3F8}" type="pres">
      <dgm:prSet presAssocID="{02797D5D-D847-4510-9166-8FF30399FD5C}" presName="bullet5d" presStyleLbl="node1" presStyleIdx="3" presStyleCnt="5"/>
      <dgm:spPr/>
    </dgm:pt>
    <dgm:pt modelId="{3DFF7112-4979-4E8C-B437-5EBEA7A9388A}" type="pres">
      <dgm:prSet presAssocID="{02797D5D-D847-4510-9166-8FF30399FD5C}" presName="textBox5d" presStyleLbl="revTx" presStyleIdx="3" presStyleCnt="5" custScaleX="119477" custScaleY="25226" custLinFactNeighborX="-76381" custLinFactNeighborY="-76507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2489679-2664-45BA-BE03-BA3BFF61180B}" type="pres">
      <dgm:prSet presAssocID="{1AE594C6-BA9C-43A8-93A3-B7DEB6556715}" presName="bullet5e" presStyleLbl="node1" presStyleIdx="4" presStyleCnt="5"/>
      <dgm:spPr/>
    </dgm:pt>
    <dgm:pt modelId="{11B59C92-1241-4426-BD2C-E6416FFD3C40}" type="pres">
      <dgm:prSet presAssocID="{1AE594C6-BA9C-43A8-93A3-B7DEB6556715}" presName="textBox5e" presStyleLbl="revTx" presStyleIdx="4" presStyleCnt="5" custScaleX="124833" custScaleY="35818" custLinFactNeighborX="8221" custLinFactNeighborY="-5398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6D3CF2AB-E92A-47E4-8BA0-ACD49E2EC9FE}" srcId="{858DE384-F75A-4D4D-9145-39CAC3CF9D1D}" destId="{147F6290-6403-4CF7-B1C4-D910FB051952}" srcOrd="0" destOrd="0" parTransId="{67AC9D4D-8B82-46A7-BF04-3D7DE87A3CDC}" sibTransId="{6531BEC6-57DB-4B7B-B692-0E113DA94540}"/>
    <dgm:cxn modelId="{404A50CD-FBA9-456F-9F1E-97D5413F96F1}" srcId="{858DE384-F75A-4D4D-9145-39CAC3CF9D1D}" destId="{85D8D3B2-B9D3-40B3-8158-D339BD7E85FE}" srcOrd="5" destOrd="0" parTransId="{2C12FBAB-5364-4651-A460-C347461A5460}" sibTransId="{FE277F59-FCA0-4B2B-84F9-030A36ED23DD}"/>
    <dgm:cxn modelId="{4CDF3D3A-B138-4707-B2CF-F174564C9791}" srcId="{858DE384-F75A-4D4D-9145-39CAC3CF9D1D}" destId="{C23AE1FE-2935-4AF4-B3D2-2836F91132A1}" srcOrd="2" destOrd="0" parTransId="{547C6050-7D9E-4C8F-80B2-E1B69EC53901}" sibTransId="{496C9BCB-A970-4C42-A8C8-93F6CDD8B0FC}"/>
    <dgm:cxn modelId="{05AD28FF-98F1-429F-A238-448C857BB20D}" type="presOf" srcId="{858DE384-F75A-4D4D-9145-39CAC3CF9D1D}" destId="{A8CA0935-96EF-440C-B452-3B6326B20D40}" srcOrd="0" destOrd="0" presId="urn:microsoft.com/office/officeart/2005/8/layout/arrow2"/>
    <dgm:cxn modelId="{84543091-054D-4326-99C6-90A89073F352}" type="presOf" srcId="{1AE594C6-BA9C-43A8-93A3-B7DEB6556715}" destId="{11B59C92-1241-4426-BD2C-E6416FFD3C40}" srcOrd="0" destOrd="0" presId="urn:microsoft.com/office/officeart/2005/8/layout/arrow2"/>
    <dgm:cxn modelId="{9605A645-306C-496A-87F5-ADFD3F9CF11E}" srcId="{858DE384-F75A-4D4D-9145-39CAC3CF9D1D}" destId="{868A58D3-C031-419A-94DB-99447F8ED211}" srcOrd="1" destOrd="0" parTransId="{11E4AB79-D2FE-4A71-9668-C7472B36F4E3}" sibTransId="{73B7017F-F50E-4970-A7AB-BC1C011A9E2C}"/>
    <dgm:cxn modelId="{CEE38CB5-D029-4626-B7D8-714D7B0C1EE3}" type="presOf" srcId="{868A58D3-C031-419A-94DB-99447F8ED211}" destId="{4FC034ED-073C-4FE2-ADCC-9BF5C1F6E206}" srcOrd="0" destOrd="0" presId="urn:microsoft.com/office/officeart/2005/8/layout/arrow2"/>
    <dgm:cxn modelId="{1461D735-F235-49E1-B39D-3789B92AFB0B}" type="presOf" srcId="{147F6290-6403-4CF7-B1C4-D910FB051952}" destId="{36026A71-AE99-4974-BC23-9AA290AFA9D3}" srcOrd="0" destOrd="0" presId="urn:microsoft.com/office/officeart/2005/8/layout/arrow2"/>
    <dgm:cxn modelId="{C5FA9729-712B-4BCE-BAA7-E14E19136C80}" type="presOf" srcId="{C23AE1FE-2935-4AF4-B3D2-2836F91132A1}" destId="{75166378-558C-42C6-8F9D-F26887700208}" srcOrd="0" destOrd="0" presId="urn:microsoft.com/office/officeart/2005/8/layout/arrow2"/>
    <dgm:cxn modelId="{67D47A24-92ED-4B83-A071-8988263A6409}" srcId="{858DE384-F75A-4D4D-9145-39CAC3CF9D1D}" destId="{02797D5D-D847-4510-9166-8FF30399FD5C}" srcOrd="3" destOrd="0" parTransId="{E6EFFFC1-6664-470D-86F8-61AE1953C09D}" sibTransId="{0869FE56-854D-4BF6-8415-ADD6972B3C51}"/>
    <dgm:cxn modelId="{C3A2D72B-23D3-47FF-B32D-1F59DAE9B593}" srcId="{858DE384-F75A-4D4D-9145-39CAC3CF9D1D}" destId="{1AE594C6-BA9C-43A8-93A3-B7DEB6556715}" srcOrd="4" destOrd="0" parTransId="{BD7E8112-D6E9-4465-BECF-F34FD5F93997}" sibTransId="{36E25974-41E4-456F-A9D0-D50F3DC05E25}"/>
    <dgm:cxn modelId="{220FF8B7-3F4C-43F1-A47F-64A3A6CCB719}" type="presOf" srcId="{02797D5D-D847-4510-9166-8FF30399FD5C}" destId="{3DFF7112-4979-4E8C-B437-5EBEA7A9388A}" srcOrd="0" destOrd="0" presId="urn:microsoft.com/office/officeart/2005/8/layout/arrow2"/>
    <dgm:cxn modelId="{DBCBA082-284D-4F05-8D4F-E495E59D14C3}" type="presParOf" srcId="{A8CA0935-96EF-440C-B452-3B6326B20D40}" destId="{08A07A63-E68E-4A9B-92F7-348A50BE84CC}" srcOrd="0" destOrd="0" presId="urn:microsoft.com/office/officeart/2005/8/layout/arrow2"/>
    <dgm:cxn modelId="{0882F194-CE8F-4EC2-BE43-7DB3230682B2}" type="presParOf" srcId="{A8CA0935-96EF-440C-B452-3B6326B20D40}" destId="{E7F18DDA-E260-41BC-ADEA-DC1E35179494}" srcOrd="1" destOrd="0" presId="urn:microsoft.com/office/officeart/2005/8/layout/arrow2"/>
    <dgm:cxn modelId="{77D8C777-534A-4AC6-BF84-D555CBB0F743}" type="presParOf" srcId="{E7F18DDA-E260-41BC-ADEA-DC1E35179494}" destId="{61455939-909E-4A7E-9BC9-4C203933736B}" srcOrd="0" destOrd="0" presId="urn:microsoft.com/office/officeart/2005/8/layout/arrow2"/>
    <dgm:cxn modelId="{F6B7344E-D8EF-493A-822D-15ECC3E7BABA}" type="presParOf" srcId="{E7F18DDA-E260-41BC-ADEA-DC1E35179494}" destId="{36026A71-AE99-4974-BC23-9AA290AFA9D3}" srcOrd="1" destOrd="0" presId="urn:microsoft.com/office/officeart/2005/8/layout/arrow2"/>
    <dgm:cxn modelId="{2B8AC217-B503-43A5-A54D-3740BE8D605C}" type="presParOf" srcId="{E7F18DDA-E260-41BC-ADEA-DC1E35179494}" destId="{6E5DCBCD-A09C-46E6-A344-EAC7395E8B84}" srcOrd="2" destOrd="0" presId="urn:microsoft.com/office/officeart/2005/8/layout/arrow2"/>
    <dgm:cxn modelId="{441D9D10-72C4-4696-8238-51CB2F28DB40}" type="presParOf" srcId="{E7F18DDA-E260-41BC-ADEA-DC1E35179494}" destId="{4FC034ED-073C-4FE2-ADCC-9BF5C1F6E206}" srcOrd="3" destOrd="0" presId="urn:microsoft.com/office/officeart/2005/8/layout/arrow2"/>
    <dgm:cxn modelId="{2DE45928-2136-466E-814C-C6B5B1764B2E}" type="presParOf" srcId="{E7F18DDA-E260-41BC-ADEA-DC1E35179494}" destId="{13F5C73A-84D3-4C53-8BD4-FF0450369AE9}" srcOrd="4" destOrd="0" presId="urn:microsoft.com/office/officeart/2005/8/layout/arrow2"/>
    <dgm:cxn modelId="{D40891CB-FDFE-4877-A2AA-22DCBEE33300}" type="presParOf" srcId="{E7F18DDA-E260-41BC-ADEA-DC1E35179494}" destId="{75166378-558C-42C6-8F9D-F26887700208}" srcOrd="5" destOrd="0" presId="urn:microsoft.com/office/officeart/2005/8/layout/arrow2"/>
    <dgm:cxn modelId="{3DA12B54-9E45-406E-8E08-6CDE71887905}" type="presParOf" srcId="{E7F18DDA-E260-41BC-ADEA-DC1E35179494}" destId="{9428AC8B-EF81-4260-82B9-A608D4C1A3F8}" srcOrd="6" destOrd="0" presId="urn:microsoft.com/office/officeart/2005/8/layout/arrow2"/>
    <dgm:cxn modelId="{7A741CBD-D8EF-4E84-8288-B59C68936777}" type="presParOf" srcId="{E7F18DDA-E260-41BC-ADEA-DC1E35179494}" destId="{3DFF7112-4979-4E8C-B437-5EBEA7A9388A}" srcOrd="7" destOrd="0" presId="urn:microsoft.com/office/officeart/2005/8/layout/arrow2"/>
    <dgm:cxn modelId="{24AE7730-D7F1-4243-8EC3-5CA4F599540F}" type="presParOf" srcId="{E7F18DDA-E260-41BC-ADEA-DC1E35179494}" destId="{82489679-2664-45BA-BE03-BA3BFF61180B}" srcOrd="8" destOrd="0" presId="urn:microsoft.com/office/officeart/2005/8/layout/arrow2"/>
    <dgm:cxn modelId="{ABABD79C-32D0-477B-862A-CFDFB9FA2E4B}" type="presParOf" srcId="{E7F18DDA-E260-41BC-ADEA-DC1E35179494}" destId="{11B59C92-1241-4426-BD2C-E6416FFD3C40}" srcOrd="9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09D2453-55CC-4A41-A763-E4BD0F27EC75}" type="doc">
      <dgm:prSet loTypeId="urn:microsoft.com/office/officeart/2005/8/layout/vProcess5" loCatId="process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FD862FA-7DDD-4F27-BCCD-25B14C4FE762}">
      <dgm:prSet/>
      <dgm:spPr/>
      <dgm:t>
        <a:bodyPr/>
        <a:lstStyle/>
        <a:p>
          <a:pPr algn="just" rtl="0"/>
          <a:r>
            <a:rPr lang="it-IT" dirty="0" smtClean="0"/>
            <a:t>Risulta evidente l’importanza del ruolo attribuito dal legislatore agli Organismi Paritetici (ex art. 51 D.lgs. 81/08)</a:t>
          </a:r>
          <a:endParaRPr lang="it-IT" dirty="0"/>
        </a:p>
      </dgm:t>
    </dgm:pt>
    <dgm:pt modelId="{CED3DE2A-54E5-49CB-A824-90568FACF09F}" type="parTrans" cxnId="{C75A175D-80F5-4EC6-9822-FBFB84644B29}">
      <dgm:prSet/>
      <dgm:spPr/>
      <dgm:t>
        <a:bodyPr/>
        <a:lstStyle/>
        <a:p>
          <a:endParaRPr lang="it-IT"/>
        </a:p>
      </dgm:t>
    </dgm:pt>
    <dgm:pt modelId="{DC840FEA-5831-4518-BD06-C6A706BB4ADB}" type="sibTrans" cxnId="{C75A175D-80F5-4EC6-9822-FBFB84644B29}">
      <dgm:prSet/>
      <dgm:spPr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endParaRPr lang="it-IT"/>
        </a:p>
      </dgm:t>
    </dgm:pt>
    <dgm:pt modelId="{0F92EC50-2CED-44C4-A696-F0648C1AA58C}">
      <dgm:prSet/>
      <dgm:spPr/>
      <dgm:t>
        <a:bodyPr/>
        <a:lstStyle/>
        <a:p>
          <a:pPr algn="just" rtl="0"/>
          <a:r>
            <a:rPr lang="it-IT" dirty="0" smtClean="0"/>
            <a:t>Necessità che l’attività di asseverazione sia svolta con modalità uniformi su tutto il territorio nazionale</a:t>
          </a:r>
          <a:endParaRPr lang="it-IT" dirty="0"/>
        </a:p>
      </dgm:t>
    </dgm:pt>
    <dgm:pt modelId="{A43F2042-9E8B-4B05-A576-6B550A864829}" type="parTrans" cxnId="{94C60D7E-47AE-41FD-B60D-7FD44BD5F026}">
      <dgm:prSet/>
      <dgm:spPr/>
      <dgm:t>
        <a:bodyPr/>
        <a:lstStyle/>
        <a:p>
          <a:endParaRPr lang="it-IT"/>
        </a:p>
      </dgm:t>
    </dgm:pt>
    <dgm:pt modelId="{1F901B64-A1C2-4DB4-9DA1-B589189EBB92}" type="sibTrans" cxnId="{94C60D7E-47AE-41FD-B60D-7FD44BD5F026}">
      <dgm:prSet/>
      <dgm:spPr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endParaRPr lang="it-IT"/>
        </a:p>
      </dgm:t>
    </dgm:pt>
    <dgm:pt modelId="{699F430C-F9A1-4FDA-9CE9-D00491187781}">
      <dgm:prSet/>
      <dgm:spPr/>
      <dgm:t>
        <a:bodyPr/>
        <a:lstStyle/>
        <a:p>
          <a:pPr marL="0" marR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mtClean="0"/>
            <a:t>UNI e Commissione Nazionale dei Comitati Paritetici Territoriali (CNCPT) elaborano </a:t>
          </a:r>
          <a:r>
            <a:rPr lang="it-IT" b="1" i="1" smtClean="0"/>
            <a:t>La prassi UNI/PdR 2:2013</a:t>
          </a:r>
          <a:endParaRPr lang="it-IT" i="1" dirty="0" smtClean="0"/>
        </a:p>
      </dgm:t>
    </dgm:pt>
    <dgm:pt modelId="{3FC22C5F-4F75-43F8-8BF4-8649161037B8}" type="parTrans" cxnId="{E0C90178-1613-4E33-A212-7D8D2DCEA469}">
      <dgm:prSet/>
      <dgm:spPr/>
      <dgm:t>
        <a:bodyPr/>
        <a:lstStyle/>
        <a:p>
          <a:endParaRPr lang="it-IT"/>
        </a:p>
      </dgm:t>
    </dgm:pt>
    <dgm:pt modelId="{6AF3CB97-BA3A-4850-BFF2-C836CDE3FE15}" type="sibTrans" cxnId="{E0C90178-1613-4E33-A212-7D8D2DCEA469}">
      <dgm:prSet/>
      <dgm:spPr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endParaRPr lang="it-IT"/>
        </a:p>
      </dgm:t>
    </dgm:pt>
    <dgm:pt modelId="{73A0902F-C792-44B6-9127-D1D27AAF7FD5}">
      <dgm:prSet/>
      <dgm:spPr/>
      <dgm:t>
        <a:bodyPr/>
        <a:lstStyle/>
        <a:p>
          <a:pPr marL="0" marR="0" indent="0" algn="just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dirty="0" smtClean="0"/>
            <a:t>Prassi di riferimento per il processo di asseverazione per i SGSL delle imprese di un settore, come quello delle costruzioni, ad alto rischio</a:t>
          </a:r>
          <a:endParaRPr lang="it-IT" dirty="0"/>
        </a:p>
      </dgm:t>
    </dgm:pt>
    <dgm:pt modelId="{090EC54D-FCE7-4C15-85BD-EAEB5AD92082}" type="parTrans" cxnId="{24384748-AC03-4178-9401-E674DFD973A6}">
      <dgm:prSet/>
      <dgm:spPr/>
      <dgm:t>
        <a:bodyPr/>
        <a:lstStyle/>
        <a:p>
          <a:endParaRPr lang="it-IT"/>
        </a:p>
      </dgm:t>
    </dgm:pt>
    <dgm:pt modelId="{03775642-FBBE-48A5-8B59-02138699B16F}" type="sibTrans" cxnId="{24384748-AC03-4178-9401-E674DFD973A6}">
      <dgm:prSet/>
      <dgm:spPr>
        <a:ln>
          <a:solidFill>
            <a:srgbClr val="FFC000">
              <a:alpha val="90000"/>
            </a:srgbClr>
          </a:solidFill>
        </a:ln>
      </dgm:spPr>
      <dgm:t>
        <a:bodyPr/>
        <a:lstStyle/>
        <a:p>
          <a:endParaRPr lang="it-IT"/>
        </a:p>
      </dgm:t>
    </dgm:pt>
    <dgm:pt modelId="{C0993F88-B429-4057-8771-FA1277EE2162}">
      <dgm:prSet/>
      <dgm:spPr/>
      <dgm:t>
        <a:bodyPr/>
        <a:lstStyle/>
        <a:p>
          <a:pPr algn="just" rtl="0"/>
          <a:r>
            <a:rPr lang="it-IT" dirty="0" smtClean="0"/>
            <a:t>NON è una norma tecnica UNI, né una specifica tecnica UNI/TS o un rapporto tecnico UNI/TR ma un indirizzo operativo condiviso</a:t>
          </a:r>
          <a:endParaRPr lang="it-IT" dirty="0"/>
        </a:p>
      </dgm:t>
    </dgm:pt>
    <dgm:pt modelId="{B277C3E3-0600-468B-90DB-51E66A6BAA7D}" type="parTrans" cxnId="{75148BE6-547D-4FB9-8D3B-6BBFCE6B8E0C}">
      <dgm:prSet/>
      <dgm:spPr/>
      <dgm:t>
        <a:bodyPr/>
        <a:lstStyle/>
        <a:p>
          <a:endParaRPr lang="it-IT"/>
        </a:p>
      </dgm:t>
    </dgm:pt>
    <dgm:pt modelId="{0254D744-7DAE-468C-9571-18795DAD8E23}" type="sibTrans" cxnId="{75148BE6-547D-4FB9-8D3B-6BBFCE6B8E0C}">
      <dgm:prSet/>
      <dgm:spPr/>
      <dgm:t>
        <a:bodyPr/>
        <a:lstStyle/>
        <a:p>
          <a:endParaRPr lang="it-IT"/>
        </a:p>
      </dgm:t>
    </dgm:pt>
    <dgm:pt modelId="{2C2AA6F7-23A9-455B-9B5D-E9388175BB06}">
      <dgm:prSet/>
      <dgm:spPr/>
      <dgm:t>
        <a:bodyPr/>
        <a:lstStyle/>
        <a:p>
          <a:endParaRPr lang="it-IT"/>
        </a:p>
      </dgm:t>
    </dgm:pt>
    <dgm:pt modelId="{FFFFAED1-A1A2-46C2-871A-219F8AC7EEEB}" type="parTrans" cxnId="{D20DE8EC-9306-4428-8619-81D0AD6EF1D6}">
      <dgm:prSet/>
      <dgm:spPr/>
      <dgm:t>
        <a:bodyPr/>
        <a:lstStyle/>
        <a:p>
          <a:endParaRPr lang="it-IT"/>
        </a:p>
      </dgm:t>
    </dgm:pt>
    <dgm:pt modelId="{3B3367B0-9888-4A3D-9670-0385B7299A4B}" type="sibTrans" cxnId="{D20DE8EC-9306-4428-8619-81D0AD6EF1D6}">
      <dgm:prSet/>
      <dgm:spPr/>
      <dgm:t>
        <a:bodyPr/>
        <a:lstStyle/>
        <a:p>
          <a:endParaRPr lang="it-IT"/>
        </a:p>
      </dgm:t>
    </dgm:pt>
    <dgm:pt modelId="{4A8EE104-2D40-40F8-BE34-45D911C287C9}" type="pres">
      <dgm:prSet presAssocID="{309D2453-55CC-4A41-A763-E4BD0F27EC75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4974925A-B8E8-4B6A-B1BE-4AD0C33CACF9}" type="pres">
      <dgm:prSet presAssocID="{309D2453-55CC-4A41-A763-E4BD0F27EC75}" presName="dummyMaxCanvas" presStyleCnt="0">
        <dgm:presLayoutVars/>
      </dgm:prSet>
      <dgm:spPr/>
      <dgm:t>
        <a:bodyPr/>
        <a:lstStyle/>
        <a:p>
          <a:endParaRPr lang="it-IT"/>
        </a:p>
      </dgm:t>
    </dgm:pt>
    <dgm:pt modelId="{465F8DA5-A1EA-4534-A313-61E374EB1F0C}" type="pres">
      <dgm:prSet presAssocID="{309D2453-55CC-4A41-A763-E4BD0F27EC75}" presName="FiveNodes_1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A480A11-3B31-4E9E-B3E7-F7C88E2C1320}" type="pres">
      <dgm:prSet presAssocID="{309D2453-55CC-4A41-A763-E4BD0F27EC75}" presName="FiveNodes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AD32DB-B712-46DD-8497-0D6A37DE24BB}" type="pres">
      <dgm:prSet presAssocID="{309D2453-55CC-4A41-A763-E4BD0F27EC75}" presName="FiveNodes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DEFEBF2-2176-44EA-9EDF-215B8ACB7372}" type="pres">
      <dgm:prSet presAssocID="{309D2453-55CC-4A41-A763-E4BD0F27EC75}" presName="FiveNodes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07750BE-1F3A-4A38-9EC4-4C51F1BAD597}" type="pres">
      <dgm:prSet presAssocID="{309D2453-55CC-4A41-A763-E4BD0F27EC75}" presName="FiveNodes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97BF8A2-3DA4-4BED-95EA-13A34B29A71F}" type="pres">
      <dgm:prSet presAssocID="{309D2453-55CC-4A41-A763-E4BD0F27EC75}" presName="FiveConn_1-2" presStyleLbl="fg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D644974-BA07-400E-B855-4ED45D203927}" type="pres">
      <dgm:prSet presAssocID="{309D2453-55CC-4A41-A763-E4BD0F27EC75}" presName="FiveConn_2-3" presStyleLbl="fg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7044656-4A76-46AB-8B92-2A516DE7176D}" type="pres">
      <dgm:prSet presAssocID="{309D2453-55CC-4A41-A763-E4BD0F27EC75}" presName="FiveConn_3-4" presStyleLbl="fg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6619D5D-7185-4B3B-BAB2-2A8A6BF74D19}" type="pres">
      <dgm:prSet presAssocID="{309D2453-55CC-4A41-A763-E4BD0F27EC75}" presName="FiveConn_4-5" presStyleLbl="fg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240E9596-5F35-463D-BC18-2E976E4204F4}" type="pres">
      <dgm:prSet presAssocID="{309D2453-55CC-4A41-A763-E4BD0F27EC75}" presName="FiveNodes_1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E2177BD3-A429-4C49-99CE-78E8A16DEE14}" type="pres">
      <dgm:prSet presAssocID="{309D2453-55CC-4A41-A763-E4BD0F27EC75}" presName="FiveNodes_2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B62902F8-D14D-4322-8F0F-6606CBE9873E}" type="pres">
      <dgm:prSet presAssocID="{309D2453-55CC-4A41-A763-E4BD0F27EC75}" presName="FiveNodes_3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A8BDF547-6FC3-4EE8-A028-A9C7CF47A7CD}" type="pres">
      <dgm:prSet presAssocID="{309D2453-55CC-4A41-A763-E4BD0F27EC75}" presName="FiveNodes_4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0AB6F228-CA6D-4BDD-83ED-851F1267B62E}" type="pres">
      <dgm:prSet presAssocID="{309D2453-55CC-4A41-A763-E4BD0F27EC75}" presName="FiveNodes_5_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39F7BE2-8890-4B1A-9775-778853424CEE}" type="presOf" srcId="{73A0902F-C792-44B6-9127-D1D27AAF7FD5}" destId="{EDEFEBF2-2176-44EA-9EDF-215B8ACB7372}" srcOrd="0" destOrd="0" presId="urn:microsoft.com/office/officeart/2005/8/layout/vProcess5"/>
    <dgm:cxn modelId="{6535FB75-2673-41DB-8721-0629D256033C}" type="presOf" srcId="{C0993F88-B429-4057-8771-FA1277EE2162}" destId="{0AB6F228-CA6D-4BDD-83ED-851F1267B62E}" srcOrd="1" destOrd="0" presId="urn:microsoft.com/office/officeart/2005/8/layout/vProcess5"/>
    <dgm:cxn modelId="{94C60D7E-47AE-41FD-B60D-7FD44BD5F026}" srcId="{309D2453-55CC-4A41-A763-E4BD0F27EC75}" destId="{0F92EC50-2CED-44C4-A696-F0648C1AA58C}" srcOrd="1" destOrd="0" parTransId="{A43F2042-9E8B-4B05-A576-6B550A864829}" sibTransId="{1F901B64-A1C2-4DB4-9DA1-B589189EBB92}"/>
    <dgm:cxn modelId="{D4979063-0F40-4DC6-84AA-85A9672A7A61}" type="presOf" srcId="{AFD862FA-7DDD-4F27-BCCD-25B14C4FE762}" destId="{465F8DA5-A1EA-4534-A313-61E374EB1F0C}" srcOrd="0" destOrd="0" presId="urn:microsoft.com/office/officeart/2005/8/layout/vProcess5"/>
    <dgm:cxn modelId="{58414375-F055-428D-86A5-441F94C85B2B}" type="presOf" srcId="{1F901B64-A1C2-4DB4-9DA1-B589189EBB92}" destId="{8D644974-BA07-400E-B855-4ED45D203927}" srcOrd="0" destOrd="0" presId="urn:microsoft.com/office/officeart/2005/8/layout/vProcess5"/>
    <dgm:cxn modelId="{FF390B2A-F0E5-4494-8D74-E2274AE9B88E}" type="presOf" srcId="{6AF3CB97-BA3A-4850-BFF2-C836CDE3FE15}" destId="{57044656-4A76-46AB-8B92-2A516DE7176D}" srcOrd="0" destOrd="0" presId="urn:microsoft.com/office/officeart/2005/8/layout/vProcess5"/>
    <dgm:cxn modelId="{D8040C20-5113-4DB6-AE58-E29E1E1F2B1E}" type="presOf" srcId="{0F92EC50-2CED-44C4-A696-F0648C1AA58C}" destId="{E2177BD3-A429-4C49-99CE-78E8A16DEE14}" srcOrd="1" destOrd="0" presId="urn:microsoft.com/office/officeart/2005/8/layout/vProcess5"/>
    <dgm:cxn modelId="{90ECCA71-79CC-4F32-8D35-E570FF866D90}" type="presOf" srcId="{699F430C-F9A1-4FDA-9CE9-D00491187781}" destId="{99AD32DB-B712-46DD-8497-0D6A37DE24BB}" srcOrd="0" destOrd="0" presId="urn:microsoft.com/office/officeart/2005/8/layout/vProcess5"/>
    <dgm:cxn modelId="{4CD10565-6F22-4E9D-99F9-0E9E73606E4F}" type="presOf" srcId="{699F430C-F9A1-4FDA-9CE9-D00491187781}" destId="{B62902F8-D14D-4322-8F0F-6606CBE9873E}" srcOrd="1" destOrd="0" presId="urn:microsoft.com/office/officeart/2005/8/layout/vProcess5"/>
    <dgm:cxn modelId="{C75A175D-80F5-4EC6-9822-FBFB84644B29}" srcId="{309D2453-55CC-4A41-A763-E4BD0F27EC75}" destId="{AFD862FA-7DDD-4F27-BCCD-25B14C4FE762}" srcOrd="0" destOrd="0" parTransId="{CED3DE2A-54E5-49CB-A824-90568FACF09F}" sibTransId="{DC840FEA-5831-4518-BD06-C6A706BB4ADB}"/>
    <dgm:cxn modelId="{043F9A6C-24A6-43F7-897D-9F63FA19A706}" type="presOf" srcId="{0F92EC50-2CED-44C4-A696-F0648C1AA58C}" destId="{4A480A11-3B31-4E9E-B3E7-F7C88E2C1320}" srcOrd="0" destOrd="0" presId="urn:microsoft.com/office/officeart/2005/8/layout/vProcess5"/>
    <dgm:cxn modelId="{7465633B-5C26-40D6-B00A-A606CA844202}" type="presOf" srcId="{DC840FEA-5831-4518-BD06-C6A706BB4ADB}" destId="{997BF8A2-3DA4-4BED-95EA-13A34B29A71F}" srcOrd="0" destOrd="0" presId="urn:microsoft.com/office/officeart/2005/8/layout/vProcess5"/>
    <dgm:cxn modelId="{9E649E2E-7B4C-41C3-92B4-91FE5B98B9E8}" type="presOf" srcId="{03775642-FBBE-48A5-8B59-02138699B16F}" destId="{66619D5D-7185-4B3B-BAB2-2A8A6BF74D19}" srcOrd="0" destOrd="0" presId="urn:microsoft.com/office/officeart/2005/8/layout/vProcess5"/>
    <dgm:cxn modelId="{E0C90178-1613-4E33-A212-7D8D2DCEA469}" srcId="{309D2453-55CC-4A41-A763-E4BD0F27EC75}" destId="{699F430C-F9A1-4FDA-9CE9-D00491187781}" srcOrd="2" destOrd="0" parTransId="{3FC22C5F-4F75-43F8-8BF4-8649161037B8}" sibTransId="{6AF3CB97-BA3A-4850-BFF2-C836CDE3FE15}"/>
    <dgm:cxn modelId="{D20DE8EC-9306-4428-8619-81D0AD6EF1D6}" srcId="{309D2453-55CC-4A41-A763-E4BD0F27EC75}" destId="{2C2AA6F7-23A9-455B-9B5D-E9388175BB06}" srcOrd="5" destOrd="0" parTransId="{FFFFAED1-A1A2-46C2-871A-219F8AC7EEEB}" sibTransId="{3B3367B0-9888-4A3D-9670-0385B7299A4B}"/>
    <dgm:cxn modelId="{E54C47F5-D1FA-4835-B1CD-9CB8F9435ED3}" type="presOf" srcId="{73A0902F-C792-44B6-9127-D1D27AAF7FD5}" destId="{A8BDF547-6FC3-4EE8-A028-A9C7CF47A7CD}" srcOrd="1" destOrd="0" presId="urn:microsoft.com/office/officeart/2005/8/layout/vProcess5"/>
    <dgm:cxn modelId="{24384748-AC03-4178-9401-E674DFD973A6}" srcId="{309D2453-55CC-4A41-A763-E4BD0F27EC75}" destId="{73A0902F-C792-44B6-9127-D1D27AAF7FD5}" srcOrd="3" destOrd="0" parTransId="{090EC54D-FCE7-4C15-85BD-EAEB5AD92082}" sibTransId="{03775642-FBBE-48A5-8B59-02138699B16F}"/>
    <dgm:cxn modelId="{D92F5F0F-4167-4AF8-B890-79A02DD33A62}" type="presOf" srcId="{309D2453-55CC-4A41-A763-E4BD0F27EC75}" destId="{4A8EE104-2D40-40F8-BE34-45D911C287C9}" srcOrd="0" destOrd="0" presId="urn:microsoft.com/office/officeart/2005/8/layout/vProcess5"/>
    <dgm:cxn modelId="{336EDC94-BEDA-4F69-A80C-38109A02FDA4}" type="presOf" srcId="{C0993F88-B429-4057-8771-FA1277EE2162}" destId="{207750BE-1F3A-4A38-9EC4-4C51F1BAD597}" srcOrd="0" destOrd="0" presId="urn:microsoft.com/office/officeart/2005/8/layout/vProcess5"/>
    <dgm:cxn modelId="{75148BE6-547D-4FB9-8D3B-6BBFCE6B8E0C}" srcId="{309D2453-55CC-4A41-A763-E4BD0F27EC75}" destId="{C0993F88-B429-4057-8771-FA1277EE2162}" srcOrd="4" destOrd="0" parTransId="{B277C3E3-0600-468B-90DB-51E66A6BAA7D}" sibTransId="{0254D744-7DAE-468C-9571-18795DAD8E23}"/>
    <dgm:cxn modelId="{9CFFE803-90E4-402F-A966-07AE642C3D59}" type="presOf" srcId="{AFD862FA-7DDD-4F27-BCCD-25B14C4FE762}" destId="{240E9596-5F35-463D-BC18-2E976E4204F4}" srcOrd="1" destOrd="0" presId="urn:microsoft.com/office/officeart/2005/8/layout/vProcess5"/>
    <dgm:cxn modelId="{715A43BC-E388-4AAA-B5F9-5FA22C12DEFB}" type="presParOf" srcId="{4A8EE104-2D40-40F8-BE34-45D911C287C9}" destId="{4974925A-B8E8-4B6A-B1BE-4AD0C33CACF9}" srcOrd="0" destOrd="0" presId="urn:microsoft.com/office/officeart/2005/8/layout/vProcess5"/>
    <dgm:cxn modelId="{507F4CFF-707D-4889-AFD3-49C80FE65C6A}" type="presParOf" srcId="{4A8EE104-2D40-40F8-BE34-45D911C287C9}" destId="{465F8DA5-A1EA-4534-A313-61E374EB1F0C}" srcOrd="1" destOrd="0" presId="urn:microsoft.com/office/officeart/2005/8/layout/vProcess5"/>
    <dgm:cxn modelId="{E3C61345-F99B-43FC-8DE0-9EB7E7608843}" type="presParOf" srcId="{4A8EE104-2D40-40F8-BE34-45D911C287C9}" destId="{4A480A11-3B31-4E9E-B3E7-F7C88E2C1320}" srcOrd="2" destOrd="0" presId="urn:microsoft.com/office/officeart/2005/8/layout/vProcess5"/>
    <dgm:cxn modelId="{AB7760BA-70E9-4C11-BAAA-E3C2A9EDE8BC}" type="presParOf" srcId="{4A8EE104-2D40-40F8-BE34-45D911C287C9}" destId="{99AD32DB-B712-46DD-8497-0D6A37DE24BB}" srcOrd="3" destOrd="0" presId="urn:microsoft.com/office/officeart/2005/8/layout/vProcess5"/>
    <dgm:cxn modelId="{D0FC63C2-5B88-4F51-A1D3-016A4BE1AFED}" type="presParOf" srcId="{4A8EE104-2D40-40F8-BE34-45D911C287C9}" destId="{EDEFEBF2-2176-44EA-9EDF-215B8ACB7372}" srcOrd="4" destOrd="0" presId="urn:microsoft.com/office/officeart/2005/8/layout/vProcess5"/>
    <dgm:cxn modelId="{7E81A8C6-2D06-4426-8C6F-4606D49E384B}" type="presParOf" srcId="{4A8EE104-2D40-40F8-BE34-45D911C287C9}" destId="{207750BE-1F3A-4A38-9EC4-4C51F1BAD597}" srcOrd="5" destOrd="0" presId="urn:microsoft.com/office/officeart/2005/8/layout/vProcess5"/>
    <dgm:cxn modelId="{EE46E971-3C7F-4E3C-B38E-CBE52429A8E4}" type="presParOf" srcId="{4A8EE104-2D40-40F8-BE34-45D911C287C9}" destId="{997BF8A2-3DA4-4BED-95EA-13A34B29A71F}" srcOrd="6" destOrd="0" presId="urn:microsoft.com/office/officeart/2005/8/layout/vProcess5"/>
    <dgm:cxn modelId="{A45872B9-1F4E-4C82-8BA5-90ABC6A5BAD9}" type="presParOf" srcId="{4A8EE104-2D40-40F8-BE34-45D911C287C9}" destId="{8D644974-BA07-400E-B855-4ED45D203927}" srcOrd="7" destOrd="0" presId="urn:microsoft.com/office/officeart/2005/8/layout/vProcess5"/>
    <dgm:cxn modelId="{335E0BB2-6B7B-4CFF-B768-2FB7369E931E}" type="presParOf" srcId="{4A8EE104-2D40-40F8-BE34-45D911C287C9}" destId="{57044656-4A76-46AB-8B92-2A516DE7176D}" srcOrd="8" destOrd="0" presId="urn:microsoft.com/office/officeart/2005/8/layout/vProcess5"/>
    <dgm:cxn modelId="{B087D1EC-3D7D-49F9-8873-8161BFA54345}" type="presParOf" srcId="{4A8EE104-2D40-40F8-BE34-45D911C287C9}" destId="{66619D5D-7185-4B3B-BAB2-2A8A6BF74D19}" srcOrd="9" destOrd="0" presId="urn:microsoft.com/office/officeart/2005/8/layout/vProcess5"/>
    <dgm:cxn modelId="{2A544293-9E12-4050-9376-A67BDCC86E95}" type="presParOf" srcId="{4A8EE104-2D40-40F8-BE34-45D911C287C9}" destId="{240E9596-5F35-463D-BC18-2E976E4204F4}" srcOrd="10" destOrd="0" presId="urn:microsoft.com/office/officeart/2005/8/layout/vProcess5"/>
    <dgm:cxn modelId="{73714BE1-9686-41F2-AF90-3940F2757B28}" type="presParOf" srcId="{4A8EE104-2D40-40F8-BE34-45D911C287C9}" destId="{E2177BD3-A429-4C49-99CE-78E8A16DEE14}" srcOrd="11" destOrd="0" presId="urn:microsoft.com/office/officeart/2005/8/layout/vProcess5"/>
    <dgm:cxn modelId="{782ABFF2-2C4F-48B0-A7AF-56DB0FC70766}" type="presParOf" srcId="{4A8EE104-2D40-40F8-BE34-45D911C287C9}" destId="{B62902F8-D14D-4322-8F0F-6606CBE9873E}" srcOrd="12" destOrd="0" presId="urn:microsoft.com/office/officeart/2005/8/layout/vProcess5"/>
    <dgm:cxn modelId="{2A04435B-815F-4E44-A09B-132B30B83D32}" type="presParOf" srcId="{4A8EE104-2D40-40F8-BE34-45D911C287C9}" destId="{A8BDF547-6FC3-4EE8-A028-A9C7CF47A7CD}" srcOrd="13" destOrd="0" presId="urn:microsoft.com/office/officeart/2005/8/layout/vProcess5"/>
    <dgm:cxn modelId="{E144BE2C-352B-40D7-BA05-F8ACF1D72BBF}" type="presParOf" srcId="{4A8EE104-2D40-40F8-BE34-45D911C287C9}" destId="{0AB6F228-CA6D-4BDD-83ED-851F1267B62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4FC86CD-EDFA-43B3-BDD7-5AD8FE7A545F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A73DE48F-CF22-4808-94C1-E0E18BC6E46A}">
      <dgm:prSet phldrT="[Testo]"/>
      <dgm:spPr/>
      <dgm:t>
        <a:bodyPr/>
        <a:lstStyle/>
        <a:p>
          <a:r>
            <a:rPr lang="it-IT" i="1" dirty="0" smtClean="0"/>
            <a:t>FASE 1</a:t>
          </a:r>
        </a:p>
        <a:p>
          <a:r>
            <a:rPr lang="it-IT" i="1" dirty="0" smtClean="0"/>
            <a:t>Verifica di adozione di un modello di organizzazione e gestione</a:t>
          </a:r>
          <a:endParaRPr lang="it-IT" dirty="0"/>
        </a:p>
      </dgm:t>
    </dgm:pt>
    <dgm:pt modelId="{3FCA7006-B0B0-4299-9250-4854FB45CBE1}" type="parTrans" cxnId="{DB70DA57-F811-4EFE-A1C9-0F6FB7747832}">
      <dgm:prSet/>
      <dgm:spPr/>
      <dgm:t>
        <a:bodyPr/>
        <a:lstStyle/>
        <a:p>
          <a:endParaRPr lang="it-IT"/>
        </a:p>
      </dgm:t>
    </dgm:pt>
    <dgm:pt modelId="{139395BD-3A92-4A09-B9BA-5E504C83AF00}" type="sibTrans" cxnId="{DB70DA57-F811-4EFE-A1C9-0F6FB7747832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it-IT"/>
        </a:p>
      </dgm:t>
    </dgm:pt>
    <dgm:pt modelId="{053AC584-0819-4BF1-B5BC-1E057057CFA4}">
      <dgm:prSet phldrT="[Testo]"/>
      <dgm:spPr/>
      <dgm:t>
        <a:bodyPr/>
        <a:lstStyle/>
        <a:p>
          <a:r>
            <a:rPr lang="it-IT" i="1" dirty="0" smtClean="0"/>
            <a:t>FASE 2</a:t>
          </a:r>
        </a:p>
        <a:p>
          <a:r>
            <a:rPr lang="it-IT" i="1" dirty="0" smtClean="0"/>
            <a:t>Efficace attuazione dello stesso</a:t>
          </a:r>
          <a:endParaRPr lang="it-IT" dirty="0"/>
        </a:p>
      </dgm:t>
    </dgm:pt>
    <dgm:pt modelId="{A39F423F-84C9-4B88-9676-34B4AE16171C}" type="parTrans" cxnId="{5D0A8A38-1931-450D-AC52-35B207215391}">
      <dgm:prSet/>
      <dgm:spPr/>
      <dgm:t>
        <a:bodyPr/>
        <a:lstStyle/>
        <a:p>
          <a:endParaRPr lang="it-IT"/>
        </a:p>
      </dgm:t>
    </dgm:pt>
    <dgm:pt modelId="{CCCC9FEC-976B-4149-B708-C38EF7658C2D}" type="sibTrans" cxnId="{5D0A8A38-1931-450D-AC52-35B207215391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it-IT"/>
        </a:p>
      </dgm:t>
    </dgm:pt>
    <dgm:pt modelId="{8BCDD18F-9443-44B6-9E28-0D326CD5E85A}">
      <dgm:prSet phldrT="[Testo]"/>
      <dgm:spPr/>
      <dgm:t>
        <a:bodyPr/>
        <a:lstStyle/>
        <a:p>
          <a:r>
            <a:rPr lang="it-IT" i="1" dirty="0" smtClean="0"/>
            <a:t>FASE 3 </a:t>
          </a:r>
        </a:p>
        <a:p>
          <a:r>
            <a:rPr lang="it-IT" i="1" dirty="0" smtClean="0"/>
            <a:t>Relazione tecnica</a:t>
          </a:r>
          <a:endParaRPr lang="it-IT" dirty="0" smtClean="0"/>
        </a:p>
      </dgm:t>
    </dgm:pt>
    <dgm:pt modelId="{E0A0016C-9226-4854-A806-4D1CB551102B}" type="parTrans" cxnId="{AF867A5B-CC8F-4E6B-BC44-5FA0175CC372}">
      <dgm:prSet/>
      <dgm:spPr/>
      <dgm:t>
        <a:bodyPr/>
        <a:lstStyle/>
        <a:p>
          <a:endParaRPr lang="it-IT"/>
        </a:p>
      </dgm:t>
    </dgm:pt>
    <dgm:pt modelId="{483AB1A6-B93A-4234-8623-62FFAB2FF3E5}" type="sibTrans" cxnId="{AF867A5B-CC8F-4E6B-BC44-5FA0175CC372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it-IT"/>
        </a:p>
      </dgm:t>
    </dgm:pt>
    <dgm:pt modelId="{5BEFA063-7A7F-4912-853D-74CAA667E4D4}">
      <dgm:prSet phldrT="[Testo]"/>
      <dgm:spPr/>
      <dgm:t>
        <a:bodyPr/>
        <a:lstStyle/>
        <a:p>
          <a:r>
            <a:rPr lang="it-IT" i="1" dirty="0" smtClean="0"/>
            <a:t>FASE 4 </a:t>
          </a:r>
        </a:p>
        <a:p>
          <a:r>
            <a:rPr lang="it-IT" i="1" dirty="0" smtClean="0"/>
            <a:t>Rilascio dell’asseverazione</a:t>
          </a:r>
          <a:endParaRPr lang="it-IT" dirty="0" smtClean="0"/>
        </a:p>
        <a:p>
          <a:endParaRPr lang="it-IT" dirty="0"/>
        </a:p>
      </dgm:t>
    </dgm:pt>
    <dgm:pt modelId="{0AD77347-46EE-4ABC-9540-C0D972A9BC7C}" type="parTrans" cxnId="{A585F11C-F681-4E1C-B22D-21B8252EBA91}">
      <dgm:prSet/>
      <dgm:spPr/>
      <dgm:t>
        <a:bodyPr/>
        <a:lstStyle/>
        <a:p>
          <a:endParaRPr lang="it-IT"/>
        </a:p>
      </dgm:t>
    </dgm:pt>
    <dgm:pt modelId="{2C3C3BD6-A5CE-471B-9864-3397BAA49714}" type="sibTrans" cxnId="{A585F11C-F681-4E1C-B22D-21B8252EBA91}">
      <dgm:prSet/>
      <dgm:spPr/>
      <dgm:t>
        <a:bodyPr/>
        <a:lstStyle/>
        <a:p>
          <a:endParaRPr lang="it-IT"/>
        </a:p>
      </dgm:t>
    </dgm:pt>
    <dgm:pt modelId="{DAE66914-873E-4663-98A7-735B3C6C023E}" type="pres">
      <dgm:prSet presAssocID="{74FC86CD-EDFA-43B3-BDD7-5AD8FE7A545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ADE9DDF7-0AD3-404B-8DB0-6F6CE246927E}" type="pres">
      <dgm:prSet presAssocID="{A73DE48F-CF22-4808-94C1-E0E18BC6E46A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5F63CE6E-5DC9-49F8-915E-6A894642952B}" type="pres">
      <dgm:prSet presAssocID="{139395BD-3A92-4A09-B9BA-5E504C83AF00}" presName="sibTrans" presStyleLbl="sibTrans2D1" presStyleIdx="0" presStyleCnt="3"/>
      <dgm:spPr/>
      <dgm:t>
        <a:bodyPr/>
        <a:lstStyle/>
        <a:p>
          <a:endParaRPr lang="it-IT"/>
        </a:p>
      </dgm:t>
    </dgm:pt>
    <dgm:pt modelId="{28BA2A2B-7D22-41DA-8914-7B4D32444541}" type="pres">
      <dgm:prSet presAssocID="{139395BD-3A92-4A09-B9BA-5E504C83AF00}" presName="connectorText" presStyleLbl="sibTrans2D1" presStyleIdx="0" presStyleCnt="3"/>
      <dgm:spPr/>
      <dgm:t>
        <a:bodyPr/>
        <a:lstStyle/>
        <a:p>
          <a:endParaRPr lang="it-IT"/>
        </a:p>
      </dgm:t>
    </dgm:pt>
    <dgm:pt modelId="{D647188C-E9F2-4050-B383-1EC12232427E}" type="pres">
      <dgm:prSet presAssocID="{053AC584-0819-4BF1-B5BC-1E057057CFA4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925DB4F4-101B-4954-84CE-752CA64A7C0A}" type="pres">
      <dgm:prSet presAssocID="{CCCC9FEC-976B-4149-B708-C38EF7658C2D}" presName="sibTrans" presStyleLbl="sibTrans2D1" presStyleIdx="1" presStyleCnt="3"/>
      <dgm:spPr/>
      <dgm:t>
        <a:bodyPr/>
        <a:lstStyle/>
        <a:p>
          <a:endParaRPr lang="it-IT"/>
        </a:p>
      </dgm:t>
    </dgm:pt>
    <dgm:pt modelId="{F5C981C3-AA2A-4B73-8912-5C81253DF89E}" type="pres">
      <dgm:prSet presAssocID="{CCCC9FEC-976B-4149-B708-C38EF7658C2D}" presName="connectorText" presStyleLbl="sibTrans2D1" presStyleIdx="1" presStyleCnt="3"/>
      <dgm:spPr/>
      <dgm:t>
        <a:bodyPr/>
        <a:lstStyle/>
        <a:p>
          <a:endParaRPr lang="it-IT"/>
        </a:p>
      </dgm:t>
    </dgm:pt>
    <dgm:pt modelId="{740FBD85-0E6A-418C-957D-94F5FC47DA20}" type="pres">
      <dgm:prSet presAssocID="{8BCDD18F-9443-44B6-9E28-0D326CD5E85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4A52ED23-C064-4D8B-9D93-C477BF239307}" type="pres">
      <dgm:prSet presAssocID="{483AB1A6-B93A-4234-8623-62FFAB2FF3E5}" presName="sibTrans" presStyleLbl="sibTrans2D1" presStyleIdx="2" presStyleCnt="3"/>
      <dgm:spPr/>
      <dgm:t>
        <a:bodyPr/>
        <a:lstStyle/>
        <a:p>
          <a:endParaRPr lang="it-IT"/>
        </a:p>
      </dgm:t>
    </dgm:pt>
    <dgm:pt modelId="{FE07C448-EDA4-464A-90E0-48E73040DE43}" type="pres">
      <dgm:prSet presAssocID="{483AB1A6-B93A-4234-8623-62FFAB2FF3E5}" presName="connectorText" presStyleLbl="sibTrans2D1" presStyleIdx="2" presStyleCnt="3"/>
      <dgm:spPr/>
      <dgm:t>
        <a:bodyPr/>
        <a:lstStyle/>
        <a:p>
          <a:endParaRPr lang="it-IT"/>
        </a:p>
      </dgm:t>
    </dgm:pt>
    <dgm:pt modelId="{EC82C7B9-7422-4585-A047-A2B6D0DA2175}" type="pres">
      <dgm:prSet presAssocID="{5BEFA063-7A7F-4912-853D-74CAA667E4D4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A585F11C-F681-4E1C-B22D-21B8252EBA91}" srcId="{74FC86CD-EDFA-43B3-BDD7-5AD8FE7A545F}" destId="{5BEFA063-7A7F-4912-853D-74CAA667E4D4}" srcOrd="3" destOrd="0" parTransId="{0AD77347-46EE-4ABC-9540-C0D972A9BC7C}" sibTransId="{2C3C3BD6-A5CE-471B-9864-3397BAA49714}"/>
    <dgm:cxn modelId="{8CA4FB9C-8F0B-491D-9D0B-69228DFD498C}" type="presOf" srcId="{139395BD-3A92-4A09-B9BA-5E504C83AF00}" destId="{5F63CE6E-5DC9-49F8-915E-6A894642952B}" srcOrd="0" destOrd="0" presId="urn:microsoft.com/office/officeart/2005/8/layout/process5"/>
    <dgm:cxn modelId="{4F2DC6AA-2ECF-4AE6-AFE0-3C9C607DE6FA}" type="presOf" srcId="{053AC584-0819-4BF1-B5BC-1E057057CFA4}" destId="{D647188C-E9F2-4050-B383-1EC12232427E}" srcOrd="0" destOrd="0" presId="urn:microsoft.com/office/officeart/2005/8/layout/process5"/>
    <dgm:cxn modelId="{AF867A5B-CC8F-4E6B-BC44-5FA0175CC372}" srcId="{74FC86CD-EDFA-43B3-BDD7-5AD8FE7A545F}" destId="{8BCDD18F-9443-44B6-9E28-0D326CD5E85A}" srcOrd="2" destOrd="0" parTransId="{E0A0016C-9226-4854-A806-4D1CB551102B}" sibTransId="{483AB1A6-B93A-4234-8623-62FFAB2FF3E5}"/>
    <dgm:cxn modelId="{5049C777-7B7F-4654-B9C9-78ED0B355FE1}" type="presOf" srcId="{CCCC9FEC-976B-4149-B708-C38EF7658C2D}" destId="{F5C981C3-AA2A-4B73-8912-5C81253DF89E}" srcOrd="1" destOrd="0" presId="urn:microsoft.com/office/officeart/2005/8/layout/process5"/>
    <dgm:cxn modelId="{1F8143BD-A35D-4165-83C0-44E8A6DFE520}" type="presOf" srcId="{8BCDD18F-9443-44B6-9E28-0D326CD5E85A}" destId="{740FBD85-0E6A-418C-957D-94F5FC47DA20}" srcOrd="0" destOrd="0" presId="urn:microsoft.com/office/officeart/2005/8/layout/process5"/>
    <dgm:cxn modelId="{5D0A8A38-1931-450D-AC52-35B207215391}" srcId="{74FC86CD-EDFA-43B3-BDD7-5AD8FE7A545F}" destId="{053AC584-0819-4BF1-B5BC-1E057057CFA4}" srcOrd="1" destOrd="0" parTransId="{A39F423F-84C9-4B88-9676-34B4AE16171C}" sibTransId="{CCCC9FEC-976B-4149-B708-C38EF7658C2D}"/>
    <dgm:cxn modelId="{DB70DA57-F811-4EFE-A1C9-0F6FB7747832}" srcId="{74FC86CD-EDFA-43B3-BDD7-5AD8FE7A545F}" destId="{A73DE48F-CF22-4808-94C1-E0E18BC6E46A}" srcOrd="0" destOrd="0" parTransId="{3FCA7006-B0B0-4299-9250-4854FB45CBE1}" sibTransId="{139395BD-3A92-4A09-B9BA-5E504C83AF00}"/>
    <dgm:cxn modelId="{AC303645-3AE7-42A2-B841-708B1CB998A8}" type="presOf" srcId="{A73DE48F-CF22-4808-94C1-E0E18BC6E46A}" destId="{ADE9DDF7-0AD3-404B-8DB0-6F6CE246927E}" srcOrd="0" destOrd="0" presId="urn:microsoft.com/office/officeart/2005/8/layout/process5"/>
    <dgm:cxn modelId="{19600368-40AE-4F94-AC71-E4D2FE036BAB}" type="presOf" srcId="{483AB1A6-B93A-4234-8623-62FFAB2FF3E5}" destId="{FE07C448-EDA4-464A-90E0-48E73040DE43}" srcOrd="1" destOrd="0" presId="urn:microsoft.com/office/officeart/2005/8/layout/process5"/>
    <dgm:cxn modelId="{CDEC689C-84AB-4F9E-B1C0-8A66ED58E50A}" type="presOf" srcId="{5BEFA063-7A7F-4912-853D-74CAA667E4D4}" destId="{EC82C7B9-7422-4585-A047-A2B6D0DA2175}" srcOrd="0" destOrd="0" presId="urn:microsoft.com/office/officeart/2005/8/layout/process5"/>
    <dgm:cxn modelId="{8B228541-E2E0-4670-9260-B07A3E20249F}" type="presOf" srcId="{74FC86CD-EDFA-43B3-BDD7-5AD8FE7A545F}" destId="{DAE66914-873E-4663-98A7-735B3C6C023E}" srcOrd="0" destOrd="0" presId="urn:microsoft.com/office/officeart/2005/8/layout/process5"/>
    <dgm:cxn modelId="{2D9AF503-BD0B-4550-A1F2-3297F9D26DB6}" type="presOf" srcId="{139395BD-3A92-4A09-B9BA-5E504C83AF00}" destId="{28BA2A2B-7D22-41DA-8914-7B4D32444541}" srcOrd="1" destOrd="0" presId="urn:microsoft.com/office/officeart/2005/8/layout/process5"/>
    <dgm:cxn modelId="{3F7B0815-D40E-4176-BE14-E7B077FBF0B8}" type="presOf" srcId="{CCCC9FEC-976B-4149-B708-C38EF7658C2D}" destId="{925DB4F4-101B-4954-84CE-752CA64A7C0A}" srcOrd="0" destOrd="0" presId="urn:microsoft.com/office/officeart/2005/8/layout/process5"/>
    <dgm:cxn modelId="{E35E6AE7-5F4E-4D8D-8FB3-17F835CA1447}" type="presOf" srcId="{483AB1A6-B93A-4234-8623-62FFAB2FF3E5}" destId="{4A52ED23-C064-4D8B-9D93-C477BF239307}" srcOrd="0" destOrd="0" presId="urn:microsoft.com/office/officeart/2005/8/layout/process5"/>
    <dgm:cxn modelId="{BF1A3A30-7BD4-4564-B99E-34BF9A380D1F}" type="presParOf" srcId="{DAE66914-873E-4663-98A7-735B3C6C023E}" destId="{ADE9DDF7-0AD3-404B-8DB0-6F6CE246927E}" srcOrd="0" destOrd="0" presId="urn:microsoft.com/office/officeart/2005/8/layout/process5"/>
    <dgm:cxn modelId="{46302CC0-A034-42A5-91EA-D355F7648F30}" type="presParOf" srcId="{DAE66914-873E-4663-98A7-735B3C6C023E}" destId="{5F63CE6E-5DC9-49F8-915E-6A894642952B}" srcOrd="1" destOrd="0" presId="urn:microsoft.com/office/officeart/2005/8/layout/process5"/>
    <dgm:cxn modelId="{EA04B9FB-6080-4F39-BE93-C97D0ECF741F}" type="presParOf" srcId="{5F63CE6E-5DC9-49F8-915E-6A894642952B}" destId="{28BA2A2B-7D22-41DA-8914-7B4D32444541}" srcOrd="0" destOrd="0" presId="urn:microsoft.com/office/officeart/2005/8/layout/process5"/>
    <dgm:cxn modelId="{210DFC5D-E2B0-4E7B-86FD-8C3CDFD5F45A}" type="presParOf" srcId="{DAE66914-873E-4663-98A7-735B3C6C023E}" destId="{D647188C-E9F2-4050-B383-1EC12232427E}" srcOrd="2" destOrd="0" presId="urn:microsoft.com/office/officeart/2005/8/layout/process5"/>
    <dgm:cxn modelId="{691C8B11-A931-4686-B6CD-C9D1257A61BF}" type="presParOf" srcId="{DAE66914-873E-4663-98A7-735B3C6C023E}" destId="{925DB4F4-101B-4954-84CE-752CA64A7C0A}" srcOrd="3" destOrd="0" presId="urn:microsoft.com/office/officeart/2005/8/layout/process5"/>
    <dgm:cxn modelId="{CBA35BE1-1DAC-4FA7-8EAC-A79564CEE143}" type="presParOf" srcId="{925DB4F4-101B-4954-84CE-752CA64A7C0A}" destId="{F5C981C3-AA2A-4B73-8912-5C81253DF89E}" srcOrd="0" destOrd="0" presId="urn:microsoft.com/office/officeart/2005/8/layout/process5"/>
    <dgm:cxn modelId="{07A5FFAA-BDD3-49E3-A7E9-2E87D05995AB}" type="presParOf" srcId="{DAE66914-873E-4663-98A7-735B3C6C023E}" destId="{740FBD85-0E6A-418C-957D-94F5FC47DA20}" srcOrd="4" destOrd="0" presId="urn:microsoft.com/office/officeart/2005/8/layout/process5"/>
    <dgm:cxn modelId="{984414E6-2CF8-4174-9C0D-063A7EE34CA2}" type="presParOf" srcId="{DAE66914-873E-4663-98A7-735B3C6C023E}" destId="{4A52ED23-C064-4D8B-9D93-C477BF239307}" srcOrd="5" destOrd="0" presId="urn:microsoft.com/office/officeart/2005/8/layout/process5"/>
    <dgm:cxn modelId="{62667BC2-9BC8-4C41-8A6D-F849CCACF2AC}" type="presParOf" srcId="{4A52ED23-C064-4D8B-9D93-C477BF239307}" destId="{FE07C448-EDA4-464A-90E0-48E73040DE43}" srcOrd="0" destOrd="0" presId="urn:microsoft.com/office/officeart/2005/8/layout/process5"/>
    <dgm:cxn modelId="{98FE7639-5FC7-43A9-A5CD-E953122F4A4E}" type="presParOf" srcId="{DAE66914-873E-4663-98A7-735B3C6C023E}" destId="{EC82C7B9-7422-4585-A047-A2B6D0DA2175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64C3B8F-745F-4A4A-91E9-0C6A34C73FE4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it-IT"/>
        </a:p>
      </dgm:t>
    </dgm:pt>
    <dgm:pt modelId="{41186D9D-CDC2-4760-99DD-93CD34C8E1B3}">
      <dgm:prSet custT="1"/>
      <dgm:spPr/>
      <dgm:t>
        <a:bodyPr/>
        <a:lstStyle/>
        <a:p>
          <a:pPr rtl="0"/>
          <a:r>
            <a:rPr lang="it-IT" sz="1600" dirty="0" smtClean="0"/>
            <a:t>3.</a:t>
          </a:r>
          <a:endParaRPr lang="it-IT" sz="1600" dirty="0"/>
        </a:p>
      </dgm:t>
    </dgm:pt>
    <dgm:pt modelId="{DB9C572A-E134-4D18-9A09-CD99A52D5C96}" type="parTrans" cxnId="{4B295345-F744-4E07-9364-01C0713A250F}">
      <dgm:prSet/>
      <dgm:spPr/>
      <dgm:t>
        <a:bodyPr/>
        <a:lstStyle/>
        <a:p>
          <a:endParaRPr lang="it-IT"/>
        </a:p>
      </dgm:t>
    </dgm:pt>
    <dgm:pt modelId="{4E429AE1-04A1-496A-A98B-0C39EAE2F8C8}" type="sibTrans" cxnId="{4B295345-F744-4E07-9364-01C0713A250F}">
      <dgm:prSet/>
      <dgm:spPr/>
      <dgm:t>
        <a:bodyPr/>
        <a:lstStyle/>
        <a:p>
          <a:endParaRPr lang="it-IT"/>
        </a:p>
      </dgm:t>
    </dgm:pt>
    <dgm:pt modelId="{B3DDBFFD-DBF9-4647-AE2F-EBB39789FF07}">
      <dgm:prSet custT="1"/>
      <dgm:spPr/>
      <dgm:t>
        <a:bodyPr/>
        <a:lstStyle/>
        <a:p>
          <a:pPr rtl="0"/>
          <a:r>
            <a:rPr lang="it-IT" sz="1600" dirty="0" smtClean="0"/>
            <a:t>1.</a:t>
          </a:r>
          <a:endParaRPr lang="it-IT" sz="1600" dirty="0"/>
        </a:p>
      </dgm:t>
    </dgm:pt>
    <dgm:pt modelId="{B6A567D9-E363-4D49-A72A-394A684E5010}" type="sibTrans" cxnId="{57DD741C-C70F-4BDF-90A6-5D0E27F2AF0A}">
      <dgm:prSet/>
      <dgm:spPr/>
      <dgm:t>
        <a:bodyPr/>
        <a:lstStyle/>
        <a:p>
          <a:endParaRPr lang="it-IT"/>
        </a:p>
      </dgm:t>
    </dgm:pt>
    <dgm:pt modelId="{1EB07F82-A6DE-459B-A260-E4D09F32FF7E}" type="parTrans" cxnId="{57DD741C-C70F-4BDF-90A6-5D0E27F2AF0A}">
      <dgm:prSet/>
      <dgm:spPr/>
      <dgm:t>
        <a:bodyPr/>
        <a:lstStyle/>
        <a:p>
          <a:endParaRPr lang="it-IT"/>
        </a:p>
      </dgm:t>
    </dgm:pt>
    <dgm:pt modelId="{BEE544A6-F373-4CD8-8956-90138712CC7D}">
      <dgm:prSet custT="1"/>
      <dgm:spPr/>
      <dgm:t>
        <a:bodyPr/>
        <a:lstStyle/>
        <a:p>
          <a:pPr algn="just" rtl="0"/>
          <a:r>
            <a:rPr lang="it-IT" sz="2000" dirty="0" smtClean="0"/>
            <a:t>Afferma l’impegno dell’impresa nella prevenzione degli infortuni e per la salute e sicurezza nei luoghi di lavoro</a:t>
          </a:r>
          <a:endParaRPr lang="it-IT" sz="2000" dirty="0"/>
        </a:p>
      </dgm:t>
    </dgm:pt>
    <dgm:pt modelId="{044121A6-9D42-4A60-95CA-8689B95F5B7C}" type="parTrans" cxnId="{45D5F005-FD80-482C-8C54-C834CDE60A49}">
      <dgm:prSet/>
      <dgm:spPr/>
      <dgm:t>
        <a:bodyPr/>
        <a:lstStyle/>
        <a:p>
          <a:endParaRPr lang="it-IT"/>
        </a:p>
      </dgm:t>
    </dgm:pt>
    <dgm:pt modelId="{0819171A-47D4-4F7C-995F-714C1D8CD4BF}" type="sibTrans" cxnId="{45D5F005-FD80-482C-8C54-C834CDE60A49}">
      <dgm:prSet/>
      <dgm:spPr/>
      <dgm:t>
        <a:bodyPr/>
        <a:lstStyle/>
        <a:p>
          <a:endParaRPr lang="it-IT"/>
        </a:p>
      </dgm:t>
    </dgm:pt>
    <dgm:pt modelId="{05E52D44-834D-4167-8650-0BDD6D8262E1}">
      <dgm:prSet custT="1"/>
      <dgm:spPr/>
      <dgm:t>
        <a:bodyPr/>
        <a:lstStyle/>
        <a:p>
          <a:pPr rtl="0"/>
          <a:r>
            <a:rPr lang="it-IT" sz="1600" dirty="0" smtClean="0"/>
            <a:t>2.</a:t>
          </a:r>
          <a:endParaRPr lang="it-IT" sz="1600" dirty="0"/>
        </a:p>
      </dgm:t>
    </dgm:pt>
    <dgm:pt modelId="{4C09FC9A-C77F-4132-B7BD-FC62968B80BC}" type="sibTrans" cxnId="{71EF18F3-1711-4A7D-A369-6F97B84A90AF}">
      <dgm:prSet/>
      <dgm:spPr/>
      <dgm:t>
        <a:bodyPr/>
        <a:lstStyle/>
        <a:p>
          <a:endParaRPr lang="it-IT"/>
        </a:p>
      </dgm:t>
    </dgm:pt>
    <dgm:pt modelId="{AAA4ED5C-84FF-4009-BBCE-2BCAA700DE8C}" type="parTrans" cxnId="{71EF18F3-1711-4A7D-A369-6F97B84A90AF}">
      <dgm:prSet/>
      <dgm:spPr/>
      <dgm:t>
        <a:bodyPr/>
        <a:lstStyle/>
        <a:p>
          <a:endParaRPr lang="it-IT"/>
        </a:p>
      </dgm:t>
    </dgm:pt>
    <dgm:pt modelId="{22D5B5B0-357F-41FE-82AA-B8C53E594285}">
      <dgm:prSet custT="1"/>
      <dgm:spPr/>
      <dgm:t>
        <a:bodyPr/>
        <a:lstStyle/>
        <a:p>
          <a:pPr algn="just" rtl="0"/>
          <a:r>
            <a:rPr lang="it-IT" sz="2000" dirty="0" smtClean="0"/>
            <a:t>Permette una programmazione mirata delle visite ispettive di cantiere da parte degli Organi di Vigilanza che possono tenerne conto ai fini delle loro attività</a:t>
          </a:r>
          <a:endParaRPr lang="it-IT" sz="2000" dirty="0"/>
        </a:p>
      </dgm:t>
    </dgm:pt>
    <dgm:pt modelId="{BB779412-13C2-45CB-A77C-90EC55BFE566}" type="parTrans" cxnId="{7D8AA27F-DFC0-4C38-98C0-1802E61A85FD}">
      <dgm:prSet/>
      <dgm:spPr/>
      <dgm:t>
        <a:bodyPr/>
        <a:lstStyle/>
        <a:p>
          <a:endParaRPr lang="it-IT"/>
        </a:p>
      </dgm:t>
    </dgm:pt>
    <dgm:pt modelId="{DA1F2C04-521A-4B8F-9413-FE95B1DDF0D5}" type="sibTrans" cxnId="{7D8AA27F-DFC0-4C38-98C0-1802E61A85FD}">
      <dgm:prSet/>
      <dgm:spPr/>
      <dgm:t>
        <a:bodyPr/>
        <a:lstStyle/>
        <a:p>
          <a:endParaRPr lang="it-IT"/>
        </a:p>
      </dgm:t>
    </dgm:pt>
    <dgm:pt modelId="{90C012DE-5A29-4C2B-9E96-D27AFC0C595E}">
      <dgm:prSet custT="1"/>
      <dgm:spPr/>
      <dgm:t>
        <a:bodyPr/>
        <a:lstStyle/>
        <a:p>
          <a:pPr algn="just" rtl="0"/>
          <a:r>
            <a:rPr lang="it-IT" sz="2000" dirty="0" smtClean="0"/>
            <a:t>Può avere </a:t>
          </a:r>
          <a:r>
            <a:rPr lang="it-IT" sz="2000" i="1" dirty="0" smtClean="0">
              <a:solidFill>
                <a:srgbClr val="C00000"/>
              </a:solidFill>
            </a:rPr>
            <a:t>efficacia esimente della responsabilità amministrativa</a:t>
          </a:r>
          <a:r>
            <a:rPr lang="it-IT" sz="2000" dirty="0" smtClean="0">
              <a:solidFill>
                <a:srgbClr val="C00000"/>
              </a:solidFill>
            </a:rPr>
            <a:t> </a:t>
          </a:r>
          <a:r>
            <a:rPr lang="it-IT" sz="2000" dirty="0" smtClean="0"/>
            <a:t>ed offre vantaggi economici</a:t>
          </a:r>
          <a:endParaRPr lang="it-IT" sz="2000" dirty="0"/>
        </a:p>
      </dgm:t>
    </dgm:pt>
    <dgm:pt modelId="{7473E7B2-8517-47A0-93F7-6DC3C64C4EDD}" type="parTrans" cxnId="{9F77E0EF-F452-46C8-B732-D5EC1E82686E}">
      <dgm:prSet/>
      <dgm:spPr/>
      <dgm:t>
        <a:bodyPr/>
        <a:lstStyle/>
        <a:p>
          <a:endParaRPr lang="it-IT"/>
        </a:p>
      </dgm:t>
    </dgm:pt>
    <dgm:pt modelId="{7108B1D8-5008-4439-A8F7-E280CE14A150}" type="sibTrans" cxnId="{9F77E0EF-F452-46C8-B732-D5EC1E82686E}">
      <dgm:prSet/>
      <dgm:spPr/>
      <dgm:t>
        <a:bodyPr/>
        <a:lstStyle/>
        <a:p>
          <a:endParaRPr lang="it-IT"/>
        </a:p>
      </dgm:t>
    </dgm:pt>
    <dgm:pt modelId="{1C2ABBB7-CE8D-481A-BC19-363404F8A25F}" type="pres">
      <dgm:prSet presAssocID="{D64C3B8F-745F-4A4A-91E9-0C6A34C73FE4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it-IT"/>
        </a:p>
      </dgm:t>
    </dgm:pt>
    <dgm:pt modelId="{32A9A959-DDEE-4CD9-B7F5-F70225CF1680}" type="pres">
      <dgm:prSet presAssocID="{B3DDBFFD-DBF9-4647-AE2F-EBB39789FF07}" presName="composite" presStyleCnt="0"/>
      <dgm:spPr/>
    </dgm:pt>
    <dgm:pt modelId="{52B026C9-F5F7-4A97-99ED-A162DB35A8A3}" type="pres">
      <dgm:prSet presAssocID="{B3DDBFFD-DBF9-4647-AE2F-EBB39789FF07}" presName="parentText" presStyleLbl="align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6581C75E-5CBA-4872-9259-E3BB6C6E823B}" type="pres">
      <dgm:prSet presAssocID="{B3DDBFFD-DBF9-4647-AE2F-EBB39789FF07}" presName="descendantText" presStyleLbl="alignAcc1" presStyleIdx="0" presStyleCnt="3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FC5742B-6B47-4405-898A-7E2137C92C33}" type="pres">
      <dgm:prSet presAssocID="{B6A567D9-E363-4D49-A72A-394A684E5010}" presName="sp" presStyleCnt="0"/>
      <dgm:spPr/>
    </dgm:pt>
    <dgm:pt modelId="{5E7A0631-2587-4EE8-99FE-A5A0E93DC6C5}" type="pres">
      <dgm:prSet presAssocID="{05E52D44-834D-4167-8650-0BDD6D8262E1}" presName="composite" presStyleCnt="0"/>
      <dgm:spPr/>
    </dgm:pt>
    <dgm:pt modelId="{60C914C4-8746-4AF1-BA3E-8C7AD94720E3}" type="pres">
      <dgm:prSet presAssocID="{05E52D44-834D-4167-8650-0BDD6D8262E1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889A819D-1A9F-436E-B87C-D0DAF1B24381}" type="pres">
      <dgm:prSet presAssocID="{05E52D44-834D-4167-8650-0BDD6D8262E1}" presName="descendantText" presStyleLbl="alignAcc1" presStyleIdx="1" presStyleCnt="3" custScaleY="122612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F530B85F-3E1D-4C33-ADFA-32AC8FC130DC}" type="pres">
      <dgm:prSet presAssocID="{4C09FC9A-C77F-4132-B7BD-FC62968B80BC}" presName="sp" presStyleCnt="0"/>
      <dgm:spPr/>
    </dgm:pt>
    <dgm:pt modelId="{9E51F5E2-A445-4916-ABAA-0874E1E6E7A0}" type="pres">
      <dgm:prSet presAssocID="{41186D9D-CDC2-4760-99DD-93CD34C8E1B3}" presName="composite" presStyleCnt="0"/>
      <dgm:spPr/>
    </dgm:pt>
    <dgm:pt modelId="{B703DB4F-B822-415F-9720-C3F8179EC243}" type="pres">
      <dgm:prSet presAssocID="{41186D9D-CDC2-4760-99DD-93CD34C8E1B3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it-IT"/>
        </a:p>
      </dgm:t>
    </dgm:pt>
    <dgm:pt modelId="{7422704B-FAB4-4E5B-9D3D-C8AF1A37C23A}" type="pres">
      <dgm:prSet presAssocID="{41186D9D-CDC2-4760-99DD-93CD34C8E1B3}" presName="descendantText" presStyleLbl="alignAcc1" presStyleIdx="2" presStyleCnt="3" custScaleY="103410">
        <dgm:presLayoutVars>
          <dgm:bulletEnabled val="1"/>
        </dgm:presLayoutVars>
      </dgm:prSet>
      <dgm:spPr/>
      <dgm:t>
        <a:bodyPr/>
        <a:lstStyle/>
        <a:p>
          <a:endParaRPr lang="it-IT"/>
        </a:p>
      </dgm:t>
    </dgm:pt>
  </dgm:ptLst>
  <dgm:cxnLst>
    <dgm:cxn modelId="{7D8AA27F-DFC0-4C38-98C0-1802E61A85FD}" srcId="{05E52D44-834D-4167-8650-0BDD6D8262E1}" destId="{22D5B5B0-357F-41FE-82AA-B8C53E594285}" srcOrd="0" destOrd="0" parTransId="{BB779412-13C2-45CB-A77C-90EC55BFE566}" sibTransId="{DA1F2C04-521A-4B8F-9413-FE95B1DDF0D5}"/>
    <dgm:cxn modelId="{88FAEBD7-6424-4D15-817E-1E0F8D462E39}" type="presOf" srcId="{41186D9D-CDC2-4760-99DD-93CD34C8E1B3}" destId="{B703DB4F-B822-415F-9720-C3F8179EC243}" srcOrd="0" destOrd="0" presId="urn:microsoft.com/office/officeart/2005/8/layout/chevron2"/>
    <dgm:cxn modelId="{F787BD38-F788-40D0-8D46-39093991DAC5}" type="presOf" srcId="{D64C3B8F-745F-4A4A-91E9-0C6A34C73FE4}" destId="{1C2ABBB7-CE8D-481A-BC19-363404F8A25F}" srcOrd="0" destOrd="0" presId="urn:microsoft.com/office/officeart/2005/8/layout/chevron2"/>
    <dgm:cxn modelId="{87C33D86-65F9-4D8A-A69E-5C34CBA6465A}" type="presOf" srcId="{22D5B5B0-357F-41FE-82AA-B8C53E594285}" destId="{889A819D-1A9F-436E-B87C-D0DAF1B24381}" srcOrd="0" destOrd="0" presId="urn:microsoft.com/office/officeart/2005/8/layout/chevron2"/>
    <dgm:cxn modelId="{C6804069-5BC4-4B4A-BDA4-03DDEDE5E464}" type="presOf" srcId="{BEE544A6-F373-4CD8-8956-90138712CC7D}" destId="{6581C75E-5CBA-4872-9259-E3BB6C6E823B}" srcOrd="0" destOrd="0" presId="urn:microsoft.com/office/officeart/2005/8/layout/chevron2"/>
    <dgm:cxn modelId="{4B295345-F744-4E07-9364-01C0713A250F}" srcId="{D64C3B8F-745F-4A4A-91E9-0C6A34C73FE4}" destId="{41186D9D-CDC2-4760-99DD-93CD34C8E1B3}" srcOrd="2" destOrd="0" parTransId="{DB9C572A-E134-4D18-9A09-CD99A52D5C96}" sibTransId="{4E429AE1-04A1-496A-A98B-0C39EAE2F8C8}"/>
    <dgm:cxn modelId="{57DD741C-C70F-4BDF-90A6-5D0E27F2AF0A}" srcId="{D64C3B8F-745F-4A4A-91E9-0C6A34C73FE4}" destId="{B3DDBFFD-DBF9-4647-AE2F-EBB39789FF07}" srcOrd="0" destOrd="0" parTransId="{1EB07F82-A6DE-459B-A260-E4D09F32FF7E}" sibTransId="{B6A567D9-E363-4D49-A72A-394A684E5010}"/>
    <dgm:cxn modelId="{9F77E0EF-F452-46C8-B732-D5EC1E82686E}" srcId="{41186D9D-CDC2-4760-99DD-93CD34C8E1B3}" destId="{90C012DE-5A29-4C2B-9E96-D27AFC0C595E}" srcOrd="0" destOrd="0" parTransId="{7473E7B2-8517-47A0-93F7-6DC3C64C4EDD}" sibTransId="{7108B1D8-5008-4439-A8F7-E280CE14A150}"/>
    <dgm:cxn modelId="{6498EE0B-D0E8-4504-82B9-B511E3A7AE33}" type="presOf" srcId="{B3DDBFFD-DBF9-4647-AE2F-EBB39789FF07}" destId="{52B026C9-F5F7-4A97-99ED-A162DB35A8A3}" srcOrd="0" destOrd="0" presId="urn:microsoft.com/office/officeart/2005/8/layout/chevron2"/>
    <dgm:cxn modelId="{71EF18F3-1711-4A7D-A369-6F97B84A90AF}" srcId="{D64C3B8F-745F-4A4A-91E9-0C6A34C73FE4}" destId="{05E52D44-834D-4167-8650-0BDD6D8262E1}" srcOrd="1" destOrd="0" parTransId="{AAA4ED5C-84FF-4009-BBCE-2BCAA700DE8C}" sibTransId="{4C09FC9A-C77F-4132-B7BD-FC62968B80BC}"/>
    <dgm:cxn modelId="{A81F8712-2E7B-4386-857D-F2263F99E396}" type="presOf" srcId="{05E52D44-834D-4167-8650-0BDD6D8262E1}" destId="{60C914C4-8746-4AF1-BA3E-8C7AD94720E3}" srcOrd="0" destOrd="0" presId="urn:microsoft.com/office/officeart/2005/8/layout/chevron2"/>
    <dgm:cxn modelId="{DAB27DF5-75F4-4C70-A871-63C4F5BD9116}" type="presOf" srcId="{90C012DE-5A29-4C2B-9E96-D27AFC0C595E}" destId="{7422704B-FAB4-4E5B-9D3D-C8AF1A37C23A}" srcOrd="0" destOrd="0" presId="urn:microsoft.com/office/officeart/2005/8/layout/chevron2"/>
    <dgm:cxn modelId="{45D5F005-FD80-482C-8C54-C834CDE60A49}" srcId="{B3DDBFFD-DBF9-4647-AE2F-EBB39789FF07}" destId="{BEE544A6-F373-4CD8-8956-90138712CC7D}" srcOrd="0" destOrd="0" parTransId="{044121A6-9D42-4A60-95CA-8689B95F5B7C}" sibTransId="{0819171A-47D4-4F7C-995F-714C1D8CD4BF}"/>
    <dgm:cxn modelId="{0C5FC941-A06A-4211-8CA0-15A476E4E786}" type="presParOf" srcId="{1C2ABBB7-CE8D-481A-BC19-363404F8A25F}" destId="{32A9A959-DDEE-4CD9-B7F5-F70225CF1680}" srcOrd="0" destOrd="0" presId="urn:microsoft.com/office/officeart/2005/8/layout/chevron2"/>
    <dgm:cxn modelId="{64A95246-3C96-4ED3-807B-0C374F84F7AC}" type="presParOf" srcId="{32A9A959-DDEE-4CD9-B7F5-F70225CF1680}" destId="{52B026C9-F5F7-4A97-99ED-A162DB35A8A3}" srcOrd="0" destOrd="0" presId="urn:microsoft.com/office/officeart/2005/8/layout/chevron2"/>
    <dgm:cxn modelId="{E8BC5F63-46A7-4ED4-BC36-D2592962A40C}" type="presParOf" srcId="{32A9A959-DDEE-4CD9-B7F5-F70225CF1680}" destId="{6581C75E-5CBA-4872-9259-E3BB6C6E823B}" srcOrd="1" destOrd="0" presId="urn:microsoft.com/office/officeart/2005/8/layout/chevron2"/>
    <dgm:cxn modelId="{58298310-FBAD-4BA6-B085-F22949162B60}" type="presParOf" srcId="{1C2ABBB7-CE8D-481A-BC19-363404F8A25F}" destId="{8FC5742B-6B47-4405-898A-7E2137C92C33}" srcOrd="1" destOrd="0" presId="urn:microsoft.com/office/officeart/2005/8/layout/chevron2"/>
    <dgm:cxn modelId="{2E6947F0-7EF5-4C0D-BD1A-169AE1BFA290}" type="presParOf" srcId="{1C2ABBB7-CE8D-481A-BC19-363404F8A25F}" destId="{5E7A0631-2587-4EE8-99FE-A5A0E93DC6C5}" srcOrd="2" destOrd="0" presId="urn:microsoft.com/office/officeart/2005/8/layout/chevron2"/>
    <dgm:cxn modelId="{4E238FCA-59CF-46DA-97C3-72AFB1909C5B}" type="presParOf" srcId="{5E7A0631-2587-4EE8-99FE-A5A0E93DC6C5}" destId="{60C914C4-8746-4AF1-BA3E-8C7AD94720E3}" srcOrd="0" destOrd="0" presId="urn:microsoft.com/office/officeart/2005/8/layout/chevron2"/>
    <dgm:cxn modelId="{735C7C5C-2533-4307-8663-747CB2190965}" type="presParOf" srcId="{5E7A0631-2587-4EE8-99FE-A5A0E93DC6C5}" destId="{889A819D-1A9F-436E-B87C-D0DAF1B24381}" srcOrd="1" destOrd="0" presId="urn:microsoft.com/office/officeart/2005/8/layout/chevron2"/>
    <dgm:cxn modelId="{86ED1A5D-ACFB-40B1-B48B-FE3F7BFD9192}" type="presParOf" srcId="{1C2ABBB7-CE8D-481A-BC19-363404F8A25F}" destId="{F530B85F-3E1D-4C33-ADFA-32AC8FC130DC}" srcOrd="3" destOrd="0" presId="urn:microsoft.com/office/officeart/2005/8/layout/chevron2"/>
    <dgm:cxn modelId="{ACDA2BBE-7D18-476D-A144-5BD0546C4B53}" type="presParOf" srcId="{1C2ABBB7-CE8D-481A-BC19-363404F8A25F}" destId="{9E51F5E2-A445-4916-ABAA-0874E1E6E7A0}" srcOrd="4" destOrd="0" presId="urn:microsoft.com/office/officeart/2005/8/layout/chevron2"/>
    <dgm:cxn modelId="{A425B59B-1CE3-46E6-9F23-79FD1CFAEEAF}" type="presParOf" srcId="{9E51F5E2-A445-4916-ABAA-0874E1E6E7A0}" destId="{B703DB4F-B822-415F-9720-C3F8179EC243}" srcOrd="0" destOrd="0" presId="urn:microsoft.com/office/officeart/2005/8/layout/chevron2"/>
    <dgm:cxn modelId="{FBD3FD73-95B7-4CAE-A48E-26B498CC8F54}" type="presParOf" srcId="{9E51F5E2-A445-4916-ABAA-0874E1E6E7A0}" destId="{7422704B-FAB4-4E5B-9D3D-C8AF1A37C23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A07A63-E68E-4A9B-92F7-348A50BE84CC}">
      <dsp:nvSpPr>
        <dsp:cNvPr id="0" name=""/>
        <dsp:cNvSpPr/>
      </dsp:nvSpPr>
      <dsp:spPr>
        <a:xfrm>
          <a:off x="626516" y="0"/>
          <a:ext cx="8767936" cy="5479959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455939-909E-4A7E-9BC9-4C203933736B}">
      <dsp:nvSpPr>
        <dsp:cNvPr id="0" name=""/>
        <dsp:cNvSpPr/>
      </dsp:nvSpPr>
      <dsp:spPr>
        <a:xfrm>
          <a:off x="1490158" y="4074898"/>
          <a:ext cx="201662" cy="20166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026A71-AE99-4974-BC23-9AA290AFA9D3}">
      <dsp:nvSpPr>
        <dsp:cNvPr id="0" name=""/>
        <dsp:cNvSpPr/>
      </dsp:nvSpPr>
      <dsp:spPr>
        <a:xfrm>
          <a:off x="0" y="3068829"/>
          <a:ext cx="2014827" cy="13042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857" tIns="0" rIns="0" bIns="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i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Linee guida per un sistema di gestione della salute e sicurezza sul lavoro (SGSL) UNI-INAIL 2001</a:t>
          </a:r>
          <a:endParaRPr lang="it-IT" sz="14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0" y="3068829"/>
        <a:ext cx="2014827" cy="1304230"/>
      </dsp:txXfrm>
    </dsp:sp>
    <dsp:sp modelId="{6E5DCBCD-A09C-46E6-A344-EAC7395E8B84}">
      <dsp:nvSpPr>
        <dsp:cNvPr id="0" name=""/>
        <dsp:cNvSpPr/>
      </dsp:nvSpPr>
      <dsp:spPr>
        <a:xfrm>
          <a:off x="2581766" y="3026033"/>
          <a:ext cx="315645" cy="31564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C034ED-073C-4FE2-ADCC-9BF5C1F6E206}">
      <dsp:nvSpPr>
        <dsp:cNvPr id="0" name=""/>
        <dsp:cNvSpPr/>
      </dsp:nvSpPr>
      <dsp:spPr>
        <a:xfrm>
          <a:off x="1036135" y="2016977"/>
          <a:ext cx="1920167" cy="81139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254" tIns="0" rIns="0" bIns="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i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D.lgs. 231/2001 - Responsabilità Amministrativa delle Società</a:t>
          </a:r>
          <a:endParaRPr lang="it-IT" sz="14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1036135" y="2016977"/>
        <a:ext cx="1920167" cy="811396"/>
      </dsp:txXfrm>
    </dsp:sp>
    <dsp:sp modelId="{13F5C73A-84D3-4C53-8BD4-FF0450369AE9}">
      <dsp:nvSpPr>
        <dsp:cNvPr id="0" name=""/>
        <dsp:cNvSpPr/>
      </dsp:nvSpPr>
      <dsp:spPr>
        <a:xfrm>
          <a:off x="3984636" y="2189792"/>
          <a:ext cx="420860" cy="42086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5166378-558C-42C6-8F9D-F26887700208}">
      <dsp:nvSpPr>
        <dsp:cNvPr id="0" name=""/>
        <dsp:cNvSpPr/>
      </dsp:nvSpPr>
      <dsp:spPr>
        <a:xfrm>
          <a:off x="2636726" y="1481074"/>
          <a:ext cx="1692211" cy="616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3005" tIns="0" rIns="0" bIns="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i="1" kern="1200" dirty="0" err="1" smtClean="0">
              <a:solidFill>
                <a:schemeClr val="tx1">
                  <a:lumMod val="75000"/>
                  <a:lumOff val="25000"/>
                </a:schemeClr>
              </a:solidFill>
            </a:rPr>
            <a:t>British</a:t>
          </a:r>
          <a:r>
            <a:rPr lang="it-IT" sz="1400" b="1" i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 Standard OHSAS 18001:2007</a:t>
          </a:r>
          <a:endParaRPr lang="it-IT" sz="14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2636726" y="1481074"/>
        <a:ext cx="1692211" cy="616501"/>
      </dsp:txXfrm>
    </dsp:sp>
    <dsp:sp modelId="{9428AC8B-EF81-4260-82B9-A608D4C1A3F8}">
      <dsp:nvSpPr>
        <dsp:cNvPr id="0" name=""/>
        <dsp:cNvSpPr/>
      </dsp:nvSpPr>
      <dsp:spPr>
        <a:xfrm>
          <a:off x="5615472" y="1536580"/>
          <a:ext cx="543612" cy="5436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DFF7112-4979-4E8C-B437-5EBEA7A9388A}">
      <dsp:nvSpPr>
        <dsp:cNvPr id="0" name=""/>
        <dsp:cNvSpPr/>
      </dsp:nvSpPr>
      <dsp:spPr>
        <a:xfrm>
          <a:off x="4377097" y="372067"/>
          <a:ext cx="2095133" cy="9261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88049" tIns="0" rIns="0" bIns="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i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art. 30 D.lgs. 81/2008 : Modelli di Organizzazione e Gestione della SSL</a:t>
          </a:r>
          <a:endParaRPr lang="it-IT" sz="14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4377097" y="372067"/>
        <a:ext cx="2095133" cy="926191"/>
      </dsp:txXfrm>
    </dsp:sp>
    <dsp:sp modelId="{82489679-2664-45BA-BE03-BA3BFF61180B}">
      <dsp:nvSpPr>
        <dsp:cNvPr id="0" name=""/>
        <dsp:cNvSpPr/>
      </dsp:nvSpPr>
      <dsp:spPr>
        <a:xfrm>
          <a:off x="7294532" y="1100375"/>
          <a:ext cx="692666" cy="6926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59C92-1241-4426-BD2C-E6416FFD3C40}">
      <dsp:nvSpPr>
        <dsp:cNvPr id="0" name=""/>
        <dsp:cNvSpPr/>
      </dsp:nvSpPr>
      <dsp:spPr>
        <a:xfrm>
          <a:off x="7567293" y="563790"/>
          <a:ext cx="2189055" cy="14446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67030" tIns="0" rIns="0" bIns="0" numCol="1" spcCol="1270" anchor="t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400" b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art. 51, comma 3-</a:t>
          </a:r>
          <a:r>
            <a:rPr lang="it-IT" sz="1400" b="1" i="1" kern="1200" dirty="0" smtClean="0">
              <a:solidFill>
                <a:schemeClr val="tx1">
                  <a:lumMod val="75000"/>
                  <a:lumOff val="25000"/>
                </a:schemeClr>
              </a:solidFill>
            </a:rPr>
            <a:t>bis D.lgs.106/2009, correttivo del D.lgs. 81/08: Istituto dell’Asseverazione</a:t>
          </a:r>
          <a:endParaRPr lang="it-IT" sz="1400" b="1" kern="1200" dirty="0">
            <a:solidFill>
              <a:schemeClr val="tx1">
                <a:lumMod val="75000"/>
                <a:lumOff val="25000"/>
              </a:schemeClr>
            </a:solidFill>
          </a:endParaRPr>
        </a:p>
      </dsp:txBody>
      <dsp:txXfrm>
        <a:off x="7567293" y="563790"/>
        <a:ext cx="2189055" cy="14446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5F8DA5-A1EA-4534-A313-61E374EB1F0C}">
      <dsp:nvSpPr>
        <dsp:cNvPr id="0" name=""/>
        <dsp:cNvSpPr/>
      </dsp:nvSpPr>
      <dsp:spPr>
        <a:xfrm>
          <a:off x="0" y="0"/>
          <a:ext cx="6340831" cy="8809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just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Risulta evidente l’importanza del ruolo attribuito dal legislatore agli Organismi Paritetici (ex art. 51 D.lgs. 81/08)</a:t>
          </a:r>
          <a:endParaRPr lang="it-IT" sz="1500" kern="1200" dirty="0"/>
        </a:p>
      </dsp:txBody>
      <dsp:txXfrm>
        <a:off x="25801" y="25801"/>
        <a:ext cx="5287188" cy="829312"/>
      </dsp:txXfrm>
    </dsp:sp>
    <dsp:sp modelId="{4A480A11-3B31-4E9E-B3E7-F7C88E2C1320}">
      <dsp:nvSpPr>
        <dsp:cNvPr id="0" name=""/>
        <dsp:cNvSpPr/>
      </dsp:nvSpPr>
      <dsp:spPr>
        <a:xfrm>
          <a:off x="473503" y="1003264"/>
          <a:ext cx="6340831" cy="8809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just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Necessità che l’attività di asseverazione sia svolta con modalità uniformi su tutto il territorio nazionale</a:t>
          </a:r>
          <a:endParaRPr lang="it-IT" sz="1500" kern="1200" dirty="0"/>
        </a:p>
      </dsp:txBody>
      <dsp:txXfrm>
        <a:off x="499304" y="1029065"/>
        <a:ext cx="5243131" cy="829312"/>
      </dsp:txXfrm>
    </dsp:sp>
    <dsp:sp modelId="{99AD32DB-B712-46DD-8497-0D6A37DE24BB}">
      <dsp:nvSpPr>
        <dsp:cNvPr id="0" name=""/>
        <dsp:cNvSpPr/>
      </dsp:nvSpPr>
      <dsp:spPr>
        <a:xfrm>
          <a:off x="947007" y="2006528"/>
          <a:ext cx="6340831" cy="8809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500" kern="1200" smtClean="0"/>
            <a:t>UNI e Commissione Nazionale dei Comitati Paritetici Territoriali (CNCPT) elaborano </a:t>
          </a:r>
          <a:r>
            <a:rPr lang="it-IT" sz="1500" b="1" i="1" kern="1200" smtClean="0"/>
            <a:t>La prassi UNI/PdR 2:2013</a:t>
          </a:r>
          <a:endParaRPr lang="it-IT" sz="1500" i="1" kern="1200" dirty="0" smtClean="0"/>
        </a:p>
      </dsp:txBody>
      <dsp:txXfrm>
        <a:off x="972808" y="2032329"/>
        <a:ext cx="5243131" cy="829312"/>
      </dsp:txXfrm>
    </dsp:sp>
    <dsp:sp modelId="{EDEFEBF2-2176-44EA-9EDF-215B8ACB7372}">
      <dsp:nvSpPr>
        <dsp:cNvPr id="0" name=""/>
        <dsp:cNvSpPr/>
      </dsp:nvSpPr>
      <dsp:spPr>
        <a:xfrm>
          <a:off x="1420510" y="3009792"/>
          <a:ext cx="6340831" cy="8809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marR="0" lvl="0" indent="0" algn="just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500" kern="1200" dirty="0" smtClean="0"/>
            <a:t>Prassi di riferimento per il processo di asseverazione per i SGSL delle imprese di un settore, come quello delle costruzioni, ad alto rischio</a:t>
          </a:r>
          <a:endParaRPr lang="it-IT" sz="1500" kern="1200" dirty="0"/>
        </a:p>
      </dsp:txBody>
      <dsp:txXfrm>
        <a:off x="1446311" y="3035593"/>
        <a:ext cx="5243131" cy="829312"/>
      </dsp:txXfrm>
    </dsp:sp>
    <dsp:sp modelId="{207750BE-1F3A-4A38-9EC4-4C51F1BAD597}">
      <dsp:nvSpPr>
        <dsp:cNvPr id="0" name=""/>
        <dsp:cNvSpPr/>
      </dsp:nvSpPr>
      <dsp:spPr>
        <a:xfrm>
          <a:off x="1894014" y="4013057"/>
          <a:ext cx="6340831" cy="880914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lvl="0" algn="just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500" kern="1200" dirty="0" smtClean="0"/>
            <a:t>NON è una norma tecnica UNI, né una specifica tecnica UNI/TS o un rapporto tecnico UNI/TR ma un indirizzo operativo condiviso</a:t>
          </a:r>
          <a:endParaRPr lang="it-IT" sz="1500" kern="1200" dirty="0"/>
        </a:p>
      </dsp:txBody>
      <dsp:txXfrm>
        <a:off x="1919815" y="4038858"/>
        <a:ext cx="5243131" cy="829312"/>
      </dsp:txXfrm>
    </dsp:sp>
    <dsp:sp modelId="{997BF8A2-3DA4-4BED-95EA-13A34B29A71F}">
      <dsp:nvSpPr>
        <dsp:cNvPr id="0" name=""/>
        <dsp:cNvSpPr/>
      </dsp:nvSpPr>
      <dsp:spPr>
        <a:xfrm>
          <a:off x="5768236" y="643557"/>
          <a:ext cx="572594" cy="5725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rgbClr val="FFC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700" kern="1200"/>
        </a:p>
      </dsp:txBody>
      <dsp:txXfrm>
        <a:off x="5897070" y="643557"/>
        <a:ext cx="314926" cy="430877"/>
      </dsp:txXfrm>
    </dsp:sp>
    <dsp:sp modelId="{8D644974-BA07-400E-B855-4ED45D203927}">
      <dsp:nvSpPr>
        <dsp:cNvPr id="0" name=""/>
        <dsp:cNvSpPr/>
      </dsp:nvSpPr>
      <dsp:spPr>
        <a:xfrm>
          <a:off x="6241740" y="1646821"/>
          <a:ext cx="572594" cy="5725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rgbClr val="FFC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700" kern="1200"/>
        </a:p>
      </dsp:txBody>
      <dsp:txXfrm>
        <a:off x="6370574" y="1646821"/>
        <a:ext cx="314926" cy="430877"/>
      </dsp:txXfrm>
    </dsp:sp>
    <dsp:sp modelId="{57044656-4A76-46AB-8B92-2A516DE7176D}">
      <dsp:nvSpPr>
        <dsp:cNvPr id="0" name=""/>
        <dsp:cNvSpPr/>
      </dsp:nvSpPr>
      <dsp:spPr>
        <a:xfrm>
          <a:off x="6715243" y="2635403"/>
          <a:ext cx="572594" cy="5725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rgbClr val="FFC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700" kern="1200"/>
        </a:p>
      </dsp:txBody>
      <dsp:txXfrm>
        <a:off x="6844077" y="2635403"/>
        <a:ext cx="314926" cy="430877"/>
      </dsp:txXfrm>
    </dsp:sp>
    <dsp:sp modelId="{66619D5D-7185-4B3B-BAB2-2A8A6BF74D19}">
      <dsp:nvSpPr>
        <dsp:cNvPr id="0" name=""/>
        <dsp:cNvSpPr/>
      </dsp:nvSpPr>
      <dsp:spPr>
        <a:xfrm>
          <a:off x="7188747" y="3648456"/>
          <a:ext cx="572594" cy="572594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rgbClr val="FFC000">
              <a:alpha val="9000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2700" kern="1200"/>
        </a:p>
      </dsp:txBody>
      <dsp:txXfrm>
        <a:off x="7317581" y="3648456"/>
        <a:ext cx="314926" cy="43087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E9DDF7-0AD3-404B-8DB0-6F6CE246927E}">
      <dsp:nvSpPr>
        <dsp:cNvPr id="0" name=""/>
        <dsp:cNvSpPr/>
      </dsp:nvSpPr>
      <dsp:spPr>
        <a:xfrm>
          <a:off x="1391863" y="3190"/>
          <a:ext cx="2421910" cy="1453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FASE 1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Verifica di adozione di un modello di organizzazione e gestione</a:t>
          </a:r>
          <a:endParaRPr lang="it-IT" sz="1700" kern="1200" dirty="0"/>
        </a:p>
      </dsp:txBody>
      <dsp:txXfrm>
        <a:off x="1434424" y="45751"/>
        <a:ext cx="2336788" cy="1368024"/>
      </dsp:txXfrm>
    </dsp:sp>
    <dsp:sp modelId="{5F63CE6E-5DC9-49F8-915E-6A894642952B}">
      <dsp:nvSpPr>
        <dsp:cNvPr id="0" name=""/>
        <dsp:cNvSpPr/>
      </dsp:nvSpPr>
      <dsp:spPr>
        <a:xfrm>
          <a:off x="4026902" y="429446"/>
          <a:ext cx="513444" cy="600633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>
        <a:off x="4026902" y="549573"/>
        <a:ext cx="359411" cy="360379"/>
      </dsp:txXfrm>
    </dsp:sp>
    <dsp:sp modelId="{D647188C-E9F2-4050-B383-1EC12232427E}">
      <dsp:nvSpPr>
        <dsp:cNvPr id="0" name=""/>
        <dsp:cNvSpPr/>
      </dsp:nvSpPr>
      <dsp:spPr>
        <a:xfrm>
          <a:off x="4782538" y="3190"/>
          <a:ext cx="2421910" cy="1453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FASE 2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Efficace attuazione dello stesso</a:t>
          </a:r>
          <a:endParaRPr lang="it-IT" sz="1700" kern="1200" dirty="0"/>
        </a:p>
      </dsp:txBody>
      <dsp:txXfrm>
        <a:off x="4825099" y="45751"/>
        <a:ext cx="2336788" cy="1368024"/>
      </dsp:txXfrm>
    </dsp:sp>
    <dsp:sp modelId="{925DB4F4-101B-4954-84CE-752CA64A7C0A}">
      <dsp:nvSpPr>
        <dsp:cNvPr id="0" name=""/>
        <dsp:cNvSpPr/>
      </dsp:nvSpPr>
      <dsp:spPr>
        <a:xfrm rot="5400000">
          <a:off x="5736770" y="1625870"/>
          <a:ext cx="513444" cy="600633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 rot="-5400000">
        <a:off x="5813303" y="1669465"/>
        <a:ext cx="360379" cy="359411"/>
      </dsp:txXfrm>
    </dsp:sp>
    <dsp:sp modelId="{740FBD85-0E6A-418C-957D-94F5FC47DA20}">
      <dsp:nvSpPr>
        <dsp:cNvPr id="0" name=""/>
        <dsp:cNvSpPr/>
      </dsp:nvSpPr>
      <dsp:spPr>
        <a:xfrm>
          <a:off x="4782538" y="2425100"/>
          <a:ext cx="2421910" cy="1453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FASE 3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Relazione tecnica</a:t>
          </a:r>
          <a:endParaRPr lang="it-IT" sz="1700" kern="1200" dirty="0" smtClean="0"/>
        </a:p>
      </dsp:txBody>
      <dsp:txXfrm>
        <a:off x="4825099" y="2467661"/>
        <a:ext cx="2336788" cy="1368024"/>
      </dsp:txXfrm>
    </dsp:sp>
    <dsp:sp modelId="{4A52ED23-C064-4D8B-9D93-C477BF239307}">
      <dsp:nvSpPr>
        <dsp:cNvPr id="0" name=""/>
        <dsp:cNvSpPr/>
      </dsp:nvSpPr>
      <dsp:spPr>
        <a:xfrm rot="10800000">
          <a:off x="4055964" y="2851356"/>
          <a:ext cx="513444" cy="600633"/>
        </a:xfrm>
        <a:prstGeom prst="rightArrow">
          <a:avLst>
            <a:gd name="adj1" fmla="val 60000"/>
            <a:gd name="adj2" fmla="val 50000"/>
          </a:avLst>
        </a:prstGeom>
        <a:gradFill rotWithShape="1">
          <a:gsLst>
            <a:gs pos="0">
              <a:schemeClr val="accent2">
                <a:tint val="65000"/>
                <a:lumMod val="110000"/>
              </a:schemeClr>
            </a:gs>
            <a:gs pos="88000">
              <a:schemeClr val="accent2">
                <a:tint val="90000"/>
              </a:schemeClr>
            </a:gs>
          </a:gsLst>
          <a:lin ang="5400000" scaled="0"/>
        </a:gradFill>
        <a:ln w="12700" cap="rnd" cmpd="sng" algn="ctr">
          <a:solidFill>
            <a:schemeClr val="accent2"/>
          </a:solidFill>
          <a:prstDash val="solid"/>
        </a:ln>
        <a:effectLst/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400" kern="1200"/>
        </a:p>
      </dsp:txBody>
      <dsp:txXfrm rot="10800000">
        <a:off x="4209997" y="2971483"/>
        <a:ext cx="359411" cy="360379"/>
      </dsp:txXfrm>
    </dsp:sp>
    <dsp:sp modelId="{EC82C7B9-7422-4585-A047-A2B6D0DA2175}">
      <dsp:nvSpPr>
        <dsp:cNvPr id="0" name=""/>
        <dsp:cNvSpPr/>
      </dsp:nvSpPr>
      <dsp:spPr>
        <a:xfrm>
          <a:off x="1391863" y="2425100"/>
          <a:ext cx="2421910" cy="145314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FASE 4 </a:t>
          </a:r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700" i="1" kern="1200" dirty="0" smtClean="0"/>
            <a:t>Rilascio dell’asseverazione</a:t>
          </a:r>
          <a:endParaRPr lang="it-IT" sz="1700" kern="1200" dirty="0" smtClean="0"/>
        </a:p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it-IT" sz="1700" kern="1200" dirty="0"/>
        </a:p>
      </dsp:txBody>
      <dsp:txXfrm>
        <a:off x="1434424" y="2467661"/>
        <a:ext cx="2336788" cy="13680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2B026C9-F5F7-4A97-99ED-A162DB35A8A3}">
      <dsp:nvSpPr>
        <dsp:cNvPr id="0" name=""/>
        <dsp:cNvSpPr/>
      </dsp:nvSpPr>
      <dsp:spPr>
        <a:xfrm rot="5400000">
          <a:off x="-222696" y="224793"/>
          <a:ext cx="1484643" cy="10392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1.</a:t>
          </a:r>
          <a:endParaRPr lang="it-IT" sz="1600" kern="1200" dirty="0"/>
        </a:p>
      </dsp:txBody>
      <dsp:txXfrm rot="-5400000">
        <a:off x="1" y="521721"/>
        <a:ext cx="1039250" cy="445393"/>
      </dsp:txXfrm>
    </dsp:sp>
    <dsp:sp modelId="{6581C75E-5CBA-4872-9259-E3BB6C6E823B}">
      <dsp:nvSpPr>
        <dsp:cNvPr id="0" name=""/>
        <dsp:cNvSpPr/>
      </dsp:nvSpPr>
      <dsp:spPr>
        <a:xfrm rot="5400000">
          <a:off x="4172256" y="-3130909"/>
          <a:ext cx="965018" cy="72310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Afferma l’impegno dell’impresa nella prevenzione degli infortuni e per la salute e sicurezza nei luoghi di lavoro</a:t>
          </a:r>
          <a:endParaRPr lang="it-IT" sz="2000" kern="1200" dirty="0"/>
        </a:p>
      </dsp:txBody>
      <dsp:txXfrm rot="-5400000">
        <a:off x="1039250" y="49205"/>
        <a:ext cx="7183922" cy="870802"/>
      </dsp:txXfrm>
    </dsp:sp>
    <dsp:sp modelId="{60C914C4-8746-4AF1-BA3E-8C7AD94720E3}">
      <dsp:nvSpPr>
        <dsp:cNvPr id="0" name=""/>
        <dsp:cNvSpPr/>
      </dsp:nvSpPr>
      <dsp:spPr>
        <a:xfrm rot="5400000">
          <a:off x="-222696" y="1629431"/>
          <a:ext cx="1484643" cy="10392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2.</a:t>
          </a:r>
          <a:endParaRPr lang="it-IT" sz="1600" kern="1200" dirty="0"/>
        </a:p>
      </dsp:txBody>
      <dsp:txXfrm rot="-5400000">
        <a:off x="1" y="1926359"/>
        <a:ext cx="1039250" cy="445393"/>
      </dsp:txXfrm>
    </dsp:sp>
    <dsp:sp modelId="{889A819D-1A9F-436E-B87C-D0DAF1B24381}">
      <dsp:nvSpPr>
        <dsp:cNvPr id="0" name=""/>
        <dsp:cNvSpPr/>
      </dsp:nvSpPr>
      <dsp:spPr>
        <a:xfrm rot="5400000">
          <a:off x="4063151" y="-1726270"/>
          <a:ext cx="1183228" cy="72310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Permette una programmazione mirata delle visite ispettive di cantiere da parte degli Organi di Vigilanza che possono tenerne conto ai fini delle loro attività</a:t>
          </a:r>
          <a:endParaRPr lang="it-IT" sz="2000" kern="1200" dirty="0"/>
        </a:p>
      </dsp:txBody>
      <dsp:txXfrm rot="-5400000">
        <a:off x="1039250" y="1355391"/>
        <a:ext cx="7173270" cy="1067708"/>
      </dsp:txXfrm>
    </dsp:sp>
    <dsp:sp modelId="{B703DB4F-B822-415F-9720-C3F8179EC243}">
      <dsp:nvSpPr>
        <dsp:cNvPr id="0" name=""/>
        <dsp:cNvSpPr/>
      </dsp:nvSpPr>
      <dsp:spPr>
        <a:xfrm rot="5400000">
          <a:off x="-222696" y="2941419"/>
          <a:ext cx="1484643" cy="1039250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it-IT" sz="1600" kern="1200" dirty="0" smtClean="0"/>
            <a:t>3.</a:t>
          </a:r>
          <a:endParaRPr lang="it-IT" sz="1600" kern="1200" dirty="0"/>
        </a:p>
      </dsp:txBody>
      <dsp:txXfrm rot="-5400000">
        <a:off x="1" y="3238347"/>
        <a:ext cx="1039250" cy="445393"/>
      </dsp:txXfrm>
    </dsp:sp>
    <dsp:sp modelId="{7422704B-FAB4-4E5B-9D3D-C8AF1A37C23A}">
      <dsp:nvSpPr>
        <dsp:cNvPr id="0" name=""/>
        <dsp:cNvSpPr/>
      </dsp:nvSpPr>
      <dsp:spPr>
        <a:xfrm rot="5400000">
          <a:off x="4155803" y="-414283"/>
          <a:ext cx="997925" cy="7231030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just" defTabSz="8890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it-IT" sz="2000" kern="1200" dirty="0" smtClean="0"/>
            <a:t>Può avere </a:t>
          </a:r>
          <a:r>
            <a:rPr lang="it-IT" sz="2000" i="1" kern="1200" dirty="0" smtClean="0">
              <a:solidFill>
                <a:srgbClr val="C00000"/>
              </a:solidFill>
            </a:rPr>
            <a:t>efficacia esimente della responsabilità amministrativa</a:t>
          </a:r>
          <a:r>
            <a:rPr lang="it-IT" sz="2000" kern="1200" dirty="0" smtClean="0">
              <a:solidFill>
                <a:srgbClr val="C00000"/>
              </a:solidFill>
            </a:rPr>
            <a:t> </a:t>
          </a:r>
          <a:r>
            <a:rPr lang="it-IT" sz="2000" kern="1200" dirty="0" smtClean="0"/>
            <a:t>ed offre vantaggi economici</a:t>
          </a:r>
          <a:endParaRPr lang="it-IT" sz="2000" kern="1200" dirty="0"/>
        </a:p>
      </dsp:txBody>
      <dsp:txXfrm rot="-5400000">
        <a:off x="1039251" y="2750984"/>
        <a:ext cx="7182315" cy="9004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FFFF3A-E1E3-4D6A-BAF3-D4482F1F0549}" type="datetimeFigureOut">
              <a:rPr lang="it-IT" smtClean="0"/>
              <a:t>17/04/2016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1A34D0-89BF-47F9-B081-15CD4F2C5BA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173367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7C1030-6E80-4DEA-8AFC-49D6727FA2D6}" type="datetimeFigureOut">
              <a:rPr lang="it-IT" smtClean="0"/>
              <a:t>17/04/2016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F222EC-3F67-4C52-A878-A6155C51687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63251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22EC-3F67-4C52-A878-A6155C51687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02327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F222EC-3F67-4C52-A878-A6155C516872}" type="slidenum">
              <a:rPr lang="it-IT" smtClean="0"/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47203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E3AA4-7753-4D64-9499-1CB9C2ECB84C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5109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77225C-8427-4839-818D-D311FE23A40F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386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8F0F0F-064D-421E-B283-F10114B22CE7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913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CED166-068E-4128-8AA6-1D6DCFED3084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29126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0D358-BD50-4F83-B59E-ED22A2F3D5AB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94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7E6B6-7BAC-46A2-92E7-26900EF9AE21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98625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489A80-6561-4A93-B262-F935E6AEA1A7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17355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40219-D1BA-4ED9-98AC-75D3A779DC39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21458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F4032-3C12-4998-B8E6-30682BD98AC3}" type="datetime1">
              <a:rPr lang="en-US" smtClean="0"/>
              <a:t>4/17/2016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2067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E9B27C-6B1D-4696-84CA-F5694EA8E071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65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B2FA2-C14C-4005-809E-128A4704C664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948498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0EE9D5-EF9A-413F-853B-70043248D073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78889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CEC08D-1FA9-489B-AA99-604944B55431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52960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AEE84C-E91B-48B1-976D-307EE4AED68F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6032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E714D3-F105-4924-8892-ABB9005714C2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0552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E1E1D-456C-4CE8-98D0-D22ADDFE3535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714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34E76-28E8-4BFE-B089-62918AF70195}" type="datetime1">
              <a:rPr lang="en-US" smtClean="0"/>
              <a:t>4/17/2016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421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  <p:sldLayoutId id="2147483851" r:id="rId13"/>
    <p:sldLayoutId id="2147483852" r:id="rId14"/>
    <p:sldLayoutId id="2147483853" r:id="rId15"/>
    <p:sldLayoutId id="2147483854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treccani.it/vocabolario/asseverare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Lo stato dell’Asseverazione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it-IT" dirty="0" smtClean="0"/>
              <a:t>Università degli studi di Roma Tor Vergata</a:t>
            </a:r>
          </a:p>
          <a:p>
            <a:r>
              <a:rPr lang="it-IT" dirty="0" smtClean="0"/>
              <a:t>Prof. Ing. Alfredo Simonetti</a:t>
            </a:r>
          </a:p>
          <a:p>
            <a:r>
              <a:rPr lang="it-IT" dirty="0" smtClean="0"/>
              <a:t>18 Aprile 2016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42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Struttura dell’intervento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Font typeface="+mj-lt"/>
              <a:buAutoNum type="arabicPeriod"/>
            </a:pPr>
            <a:r>
              <a:rPr lang="it-IT" sz="2400" dirty="0"/>
              <a:t>Asseverazione: il </a:t>
            </a:r>
            <a:r>
              <a:rPr lang="it-IT" sz="2400" dirty="0" smtClean="0"/>
              <a:t>significato</a:t>
            </a:r>
          </a:p>
          <a:p>
            <a:pPr lvl="0">
              <a:buFont typeface="+mj-lt"/>
              <a:buAutoNum type="arabicPeriod"/>
            </a:pPr>
            <a:r>
              <a:rPr lang="it-IT" sz="2400" dirty="0" smtClean="0"/>
              <a:t>Asseverazione</a:t>
            </a:r>
            <a:r>
              <a:rPr lang="it-IT" sz="2400" dirty="0"/>
              <a:t>: una scelta </a:t>
            </a:r>
            <a:r>
              <a:rPr lang="it-IT" sz="2400" dirty="0" smtClean="0"/>
              <a:t>volontaria</a:t>
            </a:r>
          </a:p>
          <a:p>
            <a:pPr lvl="0">
              <a:buFont typeface="+mj-lt"/>
              <a:buAutoNum type="arabicPeriod"/>
            </a:pPr>
            <a:r>
              <a:rPr lang="it-IT" sz="2400" dirty="0" smtClean="0"/>
              <a:t>Asseverazione</a:t>
            </a:r>
            <a:r>
              <a:rPr lang="it-IT" sz="2400" dirty="0"/>
              <a:t>: la normativa di </a:t>
            </a:r>
            <a:r>
              <a:rPr lang="it-IT" sz="2400" dirty="0" smtClean="0"/>
              <a:t>riferimento</a:t>
            </a:r>
          </a:p>
          <a:p>
            <a:pPr lvl="1"/>
            <a:r>
              <a:rPr lang="it-IT" sz="2000" dirty="0" smtClean="0"/>
              <a:t>Il ruolo degli Organismi Paritetici</a:t>
            </a:r>
          </a:p>
          <a:p>
            <a:pPr lvl="1"/>
            <a:r>
              <a:rPr lang="it-IT" sz="2000" dirty="0" smtClean="0"/>
              <a:t>La </a:t>
            </a:r>
            <a:r>
              <a:rPr lang="it-IT" sz="2000" dirty="0"/>
              <a:t>prassi UNI/</a:t>
            </a:r>
            <a:r>
              <a:rPr lang="it-IT" sz="2000" dirty="0" err="1"/>
              <a:t>PdR</a:t>
            </a:r>
            <a:r>
              <a:rPr lang="it-IT" sz="2000" dirty="0"/>
              <a:t> </a:t>
            </a:r>
            <a:r>
              <a:rPr lang="it-IT" sz="2000" dirty="0" smtClean="0"/>
              <a:t>2:2013</a:t>
            </a:r>
          </a:p>
          <a:p>
            <a:pPr lvl="1"/>
            <a:r>
              <a:rPr lang="it-IT" sz="2000" dirty="0" smtClean="0"/>
              <a:t>Il </a:t>
            </a:r>
            <a:r>
              <a:rPr lang="it-IT" sz="2000" dirty="0"/>
              <a:t>processo di </a:t>
            </a:r>
            <a:r>
              <a:rPr lang="it-IT" sz="2000" dirty="0" smtClean="0"/>
              <a:t>Asseverazione</a:t>
            </a:r>
          </a:p>
          <a:p>
            <a:pPr lvl="1"/>
            <a:r>
              <a:rPr lang="it-IT" sz="2000" dirty="0" smtClean="0"/>
              <a:t>La Formazione dei tecnici verificatori</a:t>
            </a:r>
            <a:endParaRPr lang="it-IT" sz="2000" dirty="0"/>
          </a:p>
          <a:p>
            <a:pPr lvl="0">
              <a:buFont typeface="+mj-lt"/>
              <a:buAutoNum type="arabicPeriod"/>
            </a:pPr>
            <a:r>
              <a:rPr lang="it-IT" sz="2400" dirty="0" smtClean="0"/>
              <a:t>Asseverazione</a:t>
            </a:r>
            <a:r>
              <a:rPr lang="it-IT" sz="2400" dirty="0"/>
              <a:t>: il </a:t>
            </a:r>
            <a:r>
              <a:rPr lang="it-IT" sz="2400" dirty="0" smtClean="0"/>
              <a:t>suo utilizzo</a:t>
            </a:r>
            <a:endParaRPr lang="it-IT" sz="2400" dirty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336478" y="6041362"/>
            <a:ext cx="1080655" cy="365125"/>
          </a:xfrm>
        </p:spPr>
        <p:txBody>
          <a:bodyPr/>
          <a:lstStyle/>
          <a:p>
            <a:fld id="{4665554F-7DE8-435B-B48C-1FD432EEB8B7}" type="slidenum">
              <a:rPr lang="en-US" sz="2000" smtClean="0"/>
              <a:t>2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563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sz="3200" dirty="0" smtClean="0"/>
              <a:t>1. Asseverazione</a:t>
            </a:r>
            <a:r>
              <a:rPr lang="it-IT" sz="3200" dirty="0"/>
              <a:t>: il significato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3" y="1930401"/>
            <a:ext cx="7958667" cy="4110962"/>
          </a:xfrm>
        </p:spPr>
        <p:txBody>
          <a:bodyPr>
            <a:normAutofit lnSpcReduction="10000"/>
          </a:bodyPr>
          <a:lstStyle/>
          <a:p>
            <a:pPr lvl="0" algn="just"/>
            <a:r>
              <a:rPr lang="it-IT" sz="2000" b="1" dirty="0"/>
              <a:t>Asseverare</a:t>
            </a:r>
            <a:r>
              <a:rPr lang="it-IT" sz="2000" dirty="0"/>
              <a:t> </a:t>
            </a:r>
            <a:r>
              <a:rPr lang="it-IT" sz="2000" dirty="0" smtClean="0"/>
              <a:t>[</a:t>
            </a:r>
            <a:r>
              <a:rPr lang="it-IT" sz="2000" dirty="0"/>
              <a:t>dal </a:t>
            </a:r>
            <a:r>
              <a:rPr lang="it-IT" sz="2000" dirty="0" err="1"/>
              <a:t>lat</a:t>
            </a:r>
            <a:r>
              <a:rPr lang="it-IT" sz="2000" dirty="0"/>
              <a:t>. </a:t>
            </a:r>
            <a:r>
              <a:rPr lang="it-IT" sz="2000" i="1" dirty="0"/>
              <a:t>asseverare</a:t>
            </a:r>
            <a:r>
              <a:rPr lang="it-IT" sz="2000" dirty="0"/>
              <a:t>, </a:t>
            </a:r>
            <a:r>
              <a:rPr lang="it-IT" sz="2000" dirty="0" err="1"/>
              <a:t>der</a:t>
            </a:r>
            <a:r>
              <a:rPr lang="it-IT" sz="2000" dirty="0"/>
              <a:t>. di </a:t>
            </a:r>
            <a:r>
              <a:rPr lang="it-IT" sz="2000" i="1" dirty="0" err="1"/>
              <a:t>severus</a:t>
            </a:r>
            <a:r>
              <a:rPr lang="it-IT" sz="2000" dirty="0"/>
              <a:t> «severo, solenne</a:t>
            </a:r>
            <a:r>
              <a:rPr lang="it-IT" sz="2000" dirty="0" smtClean="0"/>
              <a:t>»] – </a:t>
            </a:r>
            <a:r>
              <a:rPr lang="it-IT" sz="2000" b="1" dirty="0"/>
              <a:t>Affermare con decisione e sicurezza</a:t>
            </a:r>
            <a:r>
              <a:rPr lang="it-IT" sz="2000" dirty="0"/>
              <a:t>: </a:t>
            </a:r>
            <a:r>
              <a:rPr lang="it-IT" sz="2000" i="1" dirty="0" smtClean="0"/>
              <a:t>a</a:t>
            </a:r>
            <a:r>
              <a:rPr lang="it-IT" sz="2000" dirty="0" smtClean="0"/>
              <a:t>sseverare</a:t>
            </a:r>
            <a:r>
              <a:rPr lang="it-IT" sz="2000" dirty="0"/>
              <a:t> </a:t>
            </a:r>
            <a:r>
              <a:rPr lang="it-IT" sz="2000" i="1" dirty="0"/>
              <a:t>un fatto</a:t>
            </a:r>
            <a:r>
              <a:rPr lang="it-IT" sz="2000" dirty="0"/>
              <a:t>, </a:t>
            </a:r>
            <a:r>
              <a:rPr lang="it-IT" sz="2000" i="1" dirty="0"/>
              <a:t>una </a:t>
            </a:r>
            <a:r>
              <a:rPr lang="it-IT" sz="2000" i="1" dirty="0" smtClean="0"/>
              <a:t>notizia</a:t>
            </a:r>
            <a:r>
              <a:rPr lang="it-IT" sz="2000" dirty="0" smtClean="0"/>
              <a:t>.</a:t>
            </a:r>
          </a:p>
          <a:p>
            <a:pPr marL="0" lvl="0" indent="0">
              <a:buNone/>
            </a:pPr>
            <a:r>
              <a:rPr lang="it-IT" i="1" dirty="0" smtClean="0"/>
              <a:t>	</a:t>
            </a:r>
            <a:r>
              <a:rPr lang="it-IT" sz="1400" i="1" dirty="0" smtClean="0">
                <a:solidFill>
                  <a:srgbClr val="FFC000"/>
                </a:solidFill>
                <a:hlinkClick r:id="rId2"/>
              </a:rPr>
              <a:t>http</a:t>
            </a:r>
            <a:r>
              <a:rPr lang="it-IT" sz="1400" i="1" dirty="0">
                <a:solidFill>
                  <a:srgbClr val="FFC000"/>
                </a:solidFill>
                <a:hlinkClick r:id="rId2"/>
              </a:rPr>
              <a:t>://www.treccani.it/vocabolario/asseverare</a:t>
            </a:r>
            <a:r>
              <a:rPr lang="it-IT" sz="1400" i="1" dirty="0" smtClean="0">
                <a:solidFill>
                  <a:srgbClr val="FFC000"/>
                </a:solidFill>
                <a:hlinkClick r:id="rId2"/>
              </a:rPr>
              <a:t>/</a:t>
            </a:r>
            <a:endParaRPr lang="it-IT" sz="1400" i="1" dirty="0" smtClean="0">
              <a:solidFill>
                <a:srgbClr val="FFC000"/>
              </a:solidFill>
            </a:endParaRPr>
          </a:p>
          <a:p>
            <a:pPr lvl="0"/>
            <a:endParaRPr lang="it-IT" i="1" dirty="0"/>
          </a:p>
          <a:p>
            <a:pPr marL="0" lvl="0" indent="0">
              <a:buNone/>
            </a:pPr>
            <a:endParaRPr lang="it-IT" i="1" dirty="0"/>
          </a:p>
          <a:p>
            <a:pPr lvl="0" algn="just"/>
            <a:r>
              <a:rPr lang="it-IT" sz="2000" b="1" dirty="0"/>
              <a:t>Asseverazione</a:t>
            </a:r>
            <a:r>
              <a:rPr lang="it-IT" sz="2000" dirty="0"/>
              <a:t>: </a:t>
            </a:r>
            <a:r>
              <a:rPr lang="it-IT" sz="2000" i="1" dirty="0"/>
              <a:t>processo attraverso il quale, tramite una o più verifiche, </a:t>
            </a:r>
            <a:r>
              <a:rPr lang="it-IT" sz="2000" i="1" dirty="0" smtClean="0"/>
              <a:t>il CPT </a:t>
            </a:r>
            <a:r>
              <a:rPr lang="it-IT" sz="2000" i="1" dirty="0"/>
              <a:t>dichiara di aver esaminato la corretta adozione e l’efficace attuazione da parte dell’impresa richiedente di un modello di organizzazione e gestione della sicurezza, conforme ai requisiti dell’art. 30 del </a:t>
            </a:r>
            <a:r>
              <a:rPr lang="it-IT" sz="2000" i="1" dirty="0" smtClean="0"/>
              <a:t>D.lgs. 81/08</a:t>
            </a:r>
            <a:r>
              <a:rPr lang="it-IT" sz="2000" i="1" dirty="0"/>
              <a:t> </a:t>
            </a:r>
            <a:r>
              <a:rPr lang="it-IT" sz="2000" i="1" dirty="0" smtClean="0"/>
              <a:t>(TUS).</a:t>
            </a:r>
            <a:endParaRPr lang="it-IT" sz="2000" i="1" dirty="0"/>
          </a:p>
          <a:p>
            <a:pPr marL="0" indent="0">
              <a:buNone/>
            </a:pPr>
            <a:r>
              <a:rPr lang="it-IT" i="1" dirty="0" smtClean="0"/>
              <a:t>	</a:t>
            </a:r>
            <a:r>
              <a:rPr lang="it-IT" i="1" dirty="0">
                <a:solidFill>
                  <a:srgbClr val="C00000"/>
                </a:solidFill>
              </a:rPr>
              <a:t>Definizione 3.3 – Cfr. UNI/</a:t>
            </a:r>
            <a:r>
              <a:rPr lang="it-IT" i="1" dirty="0" err="1">
                <a:solidFill>
                  <a:srgbClr val="C00000"/>
                </a:solidFill>
              </a:rPr>
              <a:t>PdR</a:t>
            </a:r>
            <a:r>
              <a:rPr lang="it-IT" i="1" dirty="0">
                <a:solidFill>
                  <a:srgbClr val="C00000"/>
                </a:solidFill>
              </a:rPr>
              <a:t> 2:2013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205849" y="6041362"/>
            <a:ext cx="1068153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3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5397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sz="3200" dirty="0" smtClean="0"/>
              <a:t>2. Asseverazione</a:t>
            </a:r>
            <a:r>
              <a:rPr lang="it-IT" sz="3200" dirty="0"/>
              <a:t>: una scelta </a:t>
            </a:r>
            <a:r>
              <a:rPr lang="it-IT" sz="3200" dirty="0" smtClean="0"/>
              <a:t>volontaria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532586"/>
            <a:ext cx="8596668" cy="450877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it-IT" sz="2000" dirty="0">
                <a:solidFill>
                  <a:srgbClr val="C00000"/>
                </a:solidFill>
              </a:rPr>
              <a:t>L’asseverazione è una scelta volontaria dell’impresa edile</a:t>
            </a:r>
            <a:r>
              <a:rPr lang="it-IT" sz="2000" dirty="0"/>
              <a:t>, </a:t>
            </a:r>
            <a:r>
              <a:rPr lang="it-IT" sz="2000" dirty="0" smtClean="0"/>
              <a:t>prevista dal TUS e promossa </a:t>
            </a:r>
            <a:r>
              <a:rPr lang="it-IT" sz="2000" dirty="0"/>
              <a:t>dalla CNCPT (</a:t>
            </a:r>
            <a:r>
              <a:rPr lang="it-IT" sz="2000" i="1" dirty="0"/>
              <a:t>Commissione Nazionale dei Comitati Paritetici Territoriali</a:t>
            </a:r>
            <a:r>
              <a:rPr lang="it-IT" sz="2000" dirty="0"/>
              <a:t>) con il sostegno di </a:t>
            </a:r>
            <a:r>
              <a:rPr lang="it-IT" sz="2000" dirty="0" smtClean="0"/>
              <a:t>INAIL e regolamentata </a:t>
            </a:r>
            <a:r>
              <a:rPr lang="it-IT" sz="2000" dirty="0"/>
              <a:t>da UNI, </a:t>
            </a:r>
            <a:r>
              <a:rPr lang="it-IT" sz="2000" dirty="0" smtClean="0">
                <a:solidFill>
                  <a:srgbClr val="C00000"/>
                </a:solidFill>
              </a:rPr>
              <a:t>che </a:t>
            </a:r>
            <a:r>
              <a:rPr lang="it-IT" sz="2000" dirty="0">
                <a:solidFill>
                  <a:srgbClr val="C00000"/>
                </a:solidFill>
              </a:rPr>
              <a:t>attesta l’adozione e l’efficace attuazione di un </a:t>
            </a:r>
            <a:r>
              <a:rPr lang="it-IT" sz="2000" i="1" dirty="0">
                <a:solidFill>
                  <a:srgbClr val="C00000"/>
                </a:solidFill>
              </a:rPr>
              <a:t>modello di organizzazione e gestione della salute e sicurezza sul lavoro</a:t>
            </a:r>
            <a:r>
              <a:rPr lang="it-IT" sz="2000" i="1" dirty="0" smtClean="0"/>
              <a:t>.</a:t>
            </a:r>
          </a:p>
          <a:p>
            <a:pPr marL="0" indent="0" algn="just">
              <a:buNone/>
            </a:pPr>
            <a:endParaRPr lang="it-IT" b="1" dirty="0"/>
          </a:p>
          <a:p>
            <a:pPr lvl="0"/>
            <a:r>
              <a:rPr lang="it-IT" dirty="0">
                <a:solidFill>
                  <a:schemeClr val="tx2"/>
                </a:solidFill>
              </a:rPr>
              <a:t>Modello organizzativo e gestionale per la definizione e l’attuazione di una politica aziendale per la salute e sicurezza, ex art. 6 D.lgs. 231/2001, idoneo a prevenire i reati di cui agli articoli 589 e 590, del codice penale, commessi con violazione delle norme antinfortunistiche e sulla tutela della salute sul lavoro. </a:t>
            </a:r>
            <a:r>
              <a:rPr lang="it-IT" i="1" dirty="0">
                <a:solidFill>
                  <a:srgbClr val="C00000"/>
                </a:solidFill>
              </a:rPr>
              <a:t>Definizione 3.14 – UNI/</a:t>
            </a:r>
            <a:r>
              <a:rPr lang="it-IT" i="1" dirty="0" err="1">
                <a:solidFill>
                  <a:srgbClr val="C00000"/>
                </a:solidFill>
              </a:rPr>
              <a:t>PdR</a:t>
            </a:r>
            <a:r>
              <a:rPr lang="it-IT" i="1" dirty="0">
                <a:solidFill>
                  <a:srgbClr val="C00000"/>
                </a:solidFill>
              </a:rPr>
              <a:t> 2:2013</a:t>
            </a:r>
            <a:endParaRPr lang="it-IT" dirty="0">
              <a:solidFill>
                <a:srgbClr val="C00000"/>
              </a:solidFill>
            </a:endParaRPr>
          </a:p>
          <a:p>
            <a:pPr marL="0" indent="0">
              <a:buNone/>
            </a:pP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8229601" y="6041362"/>
            <a:ext cx="1044402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4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3779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3. Asseverazione</a:t>
            </a:r>
            <a:r>
              <a:rPr lang="it-IT" dirty="0"/>
              <a:t>: la normativa di riferimento</a:t>
            </a:r>
            <a:r>
              <a:rPr lang="it-IT" sz="3200" dirty="0"/>
              <a:t/>
            </a:r>
            <a:br>
              <a:rPr lang="it-IT" sz="3200" dirty="0"/>
            </a:br>
            <a:r>
              <a:rPr lang="it-IT" sz="3200" dirty="0" smtClean="0"/>
              <a:t/>
            </a:r>
            <a:br>
              <a:rPr lang="it-IT" sz="3200" dirty="0" smtClean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42927036"/>
              </p:ext>
            </p:extLst>
          </p:nvPr>
        </p:nvGraphicFramePr>
        <p:xfrm>
          <a:off x="0" y="1403798"/>
          <a:ext cx="10238704" cy="5479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300853" y="6041362"/>
            <a:ext cx="973150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5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151354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3. Asseverazione</a:t>
            </a:r>
            <a:r>
              <a:rPr lang="it-IT" dirty="0"/>
              <a:t>: la normativa di riferimento</a:t>
            </a:r>
            <a:r>
              <a:rPr lang="it-IT" sz="3200" dirty="0"/>
              <a:t/>
            </a:r>
            <a:br>
              <a:rPr lang="it-IT" sz="3200" dirty="0"/>
            </a:br>
            <a:r>
              <a:rPr lang="it-IT" sz="3200" dirty="0" smtClean="0"/>
              <a:t/>
            </a:r>
            <a:br>
              <a:rPr lang="it-IT" sz="32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378040"/>
            <a:ext cx="7697739" cy="5177306"/>
          </a:xfrm>
        </p:spPr>
        <p:txBody>
          <a:bodyPr>
            <a:normAutofit fontScale="92500" lnSpcReduction="10000"/>
          </a:bodyPr>
          <a:lstStyle/>
          <a:p>
            <a:pPr marL="0" lvl="0" indent="0" algn="just">
              <a:buNone/>
            </a:pPr>
            <a:endParaRPr lang="it-IT" sz="2000" dirty="0" smtClean="0"/>
          </a:p>
          <a:p>
            <a:pPr marL="0" lvl="0" indent="0" algn="ctr">
              <a:buNone/>
            </a:pPr>
            <a:r>
              <a:rPr lang="it-IT" sz="2000" b="1" i="1" dirty="0"/>
              <a:t>Linee guida per un sistema di gestione della salute e </a:t>
            </a:r>
            <a:r>
              <a:rPr lang="it-IT" sz="2000" b="1" i="1" dirty="0" smtClean="0"/>
              <a:t>sicurezza</a:t>
            </a:r>
          </a:p>
          <a:p>
            <a:pPr marL="0" lvl="0" indent="0" algn="ctr">
              <a:buNone/>
            </a:pPr>
            <a:r>
              <a:rPr lang="it-IT" sz="2000" b="1" i="1" dirty="0" smtClean="0"/>
              <a:t> </a:t>
            </a:r>
            <a:r>
              <a:rPr lang="it-IT" sz="2000" b="1" i="1" dirty="0"/>
              <a:t>sul lavoro (SGSL) </a:t>
            </a:r>
            <a:r>
              <a:rPr lang="it-IT" sz="2000" b="1" i="1" dirty="0" smtClean="0"/>
              <a:t>UNI-INAIL 2001</a:t>
            </a:r>
          </a:p>
          <a:p>
            <a:pPr marL="0" indent="0">
              <a:buNone/>
            </a:pPr>
            <a:endParaRPr lang="it-IT" sz="2000" dirty="0" smtClean="0"/>
          </a:p>
          <a:p>
            <a:pPr marL="0" indent="0" algn="just">
              <a:buNone/>
            </a:pPr>
            <a:r>
              <a:rPr lang="it-IT" sz="2000" dirty="0"/>
              <a:t>Un SGSL è finalizzato a garantire il raggiungimento degli obiettivi di salute e sicurezza che </a:t>
            </a:r>
            <a:r>
              <a:rPr lang="it-IT" sz="2000" dirty="0" smtClean="0"/>
              <a:t>l’impresa </a:t>
            </a:r>
            <a:r>
              <a:rPr lang="it-IT" sz="2000" dirty="0"/>
              <a:t>si è data in una efficace prospettiva costi/benefici. Tale </a:t>
            </a:r>
            <a:r>
              <a:rPr lang="it-IT" sz="2000" dirty="0" smtClean="0"/>
              <a:t>sistema si </a:t>
            </a:r>
            <a:r>
              <a:rPr lang="it-IT" sz="2000" dirty="0"/>
              <a:t>propone di</a:t>
            </a:r>
            <a:r>
              <a:rPr lang="it-IT" sz="2000" dirty="0" smtClean="0"/>
              <a:t>:</a:t>
            </a:r>
          </a:p>
          <a:p>
            <a:pPr algn="just"/>
            <a:r>
              <a:rPr lang="it-IT" sz="2000" dirty="0" smtClean="0">
                <a:solidFill>
                  <a:srgbClr val="C00000"/>
                </a:solidFill>
              </a:rPr>
              <a:t>ridurre </a:t>
            </a:r>
            <a:r>
              <a:rPr lang="it-IT" sz="2000" dirty="0">
                <a:solidFill>
                  <a:srgbClr val="C00000"/>
                </a:solidFill>
              </a:rPr>
              <a:t>progressivamente i costi complessivi </a:t>
            </a:r>
            <a:r>
              <a:rPr lang="it-IT" sz="2000" dirty="0" smtClean="0">
                <a:solidFill>
                  <a:srgbClr val="C00000"/>
                </a:solidFill>
              </a:rPr>
              <a:t>per la salute </a:t>
            </a:r>
            <a:r>
              <a:rPr lang="it-IT" sz="2000" dirty="0">
                <a:solidFill>
                  <a:srgbClr val="C00000"/>
                </a:solidFill>
              </a:rPr>
              <a:t>e sicurezza sul lavoro </a:t>
            </a:r>
            <a:r>
              <a:rPr lang="it-IT" sz="2000" dirty="0"/>
              <a:t>compresi quelli derivanti da incidenti, infortuni e malattie </a:t>
            </a:r>
            <a:r>
              <a:rPr lang="it-IT" sz="2000" dirty="0" smtClean="0"/>
              <a:t>professionali correlate </a:t>
            </a:r>
            <a:r>
              <a:rPr lang="it-IT" sz="2000" dirty="0"/>
              <a:t>al lavoro, </a:t>
            </a:r>
            <a:r>
              <a:rPr lang="it-IT" sz="2000" dirty="0" smtClean="0"/>
              <a:t>riducendo i </a:t>
            </a:r>
            <a:r>
              <a:rPr lang="it-IT" sz="2000" dirty="0"/>
              <a:t>rischi cui possono essere esposti i </a:t>
            </a:r>
            <a:r>
              <a:rPr lang="it-IT" sz="2000" dirty="0" smtClean="0"/>
              <a:t>lavoratori dipendenti </a:t>
            </a:r>
            <a:r>
              <a:rPr lang="it-IT" sz="2000" dirty="0"/>
              <a:t>o </a:t>
            </a:r>
            <a:r>
              <a:rPr lang="it-IT" sz="2000" dirty="0" smtClean="0"/>
              <a:t>terzi </a:t>
            </a:r>
            <a:r>
              <a:rPr lang="it-IT" sz="2000" dirty="0"/>
              <a:t>(clienti, fornitori, visitatori, ecc.); </a:t>
            </a:r>
            <a:endParaRPr lang="it-IT" sz="2000" dirty="0" smtClean="0"/>
          </a:p>
          <a:p>
            <a:r>
              <a:rPr lang="it-IT" sz="2000" dirty="0" smtClean="0">
                <a:solidFill>
                  <a:srgbClr val="C00000"/>
                </a:solidFill>
              </a:rPr>
              <a:t>aumentare </a:t>
            </a:r>
            <a:r>
              <a:rPr lang="it-IT" sz="2000" dirty="0">
                <a:solidFill>
                  <a:srgbClr val="C00000"/>
                </a:solidFill>
              </a:rPr>
              <a:t>l’efficienza </a:t>
            </a:r>
            <a:r>
              <a:rPr lang="it-IT" sz="2000" dirty="0"/>
              <a:t>e le prestazioni </a:t>
            </a:r>
            <a:r>
              <a:rPr lang="it-IT" sz="2000" dirty="0" smtClean="0"/>
              <a:t>dell’impresa;</a:t>
            </a:r>
          </a:p>
          <a:p>
            <a:r>
              <a:rPr lang="it-IT" sz="2000" dirty="0" smtClean="0"/>
              <a:t>contribuire </a:t>
            </a:r>
            <a:r>
              <a:rPr lang="it-IT" sz="2000" dirty="0"/>
              <a:t>a </a:t>
            </a:r>
            <a:r>
              <a:rPr lang="it-IT" sz="2000" dirty="0">
                <a:solidFill>
                  <a:srgbClr val="C00000"/>
                </a:solidFill>
              </a:rPr>
              <a:t>migliorare i livelli di salute e sicurezza sul </a:t>
            </a:r>
            <a:r>
              <a:rPr lang="it-IT" sz="2000" dirty="0" smtClean="0">
                <a:solidFill>
                  <a:srgbClr val="C00000"/>
                </a:solidFill>
              </a:rPr>
              <a:t>lavoro</a:t>
            </a:r>
            <a:r>
              <a:rPr lang="it-IT" sz="2000" dirty="0" smtClean="0"/>
              <a:t>;</a:t>
            </a:r>
          </a:p>
          <a:p>
            <a:r>
              <a:rPr lang="it-IT" sz="2000" dirty="0" smtClean="0">
                <a:solidFill>
                  <a:srgbClr val="C00000"/>
                </a:solidFill>
              </a:rPr>
              <a:t>migliorare </a:t>
            </a:r>
            <a:r>
              <a:rPr lang="it-IT" sz="2000" dirty="0">
                <a:solidFill>
                  <a:srgbClr val="C00000"/>
                </a:solidFill>
              </a:rPr>
              <a:t>l’immagine </a:t>
            </a:r>
            <a:r>
              <a:rPr lang="it-IT" sz="2000" dirty="0"/>
              <a:t>interna ed esterna </a:t>
            </a:r>
            <a:r>
              <a:rPr lang="it-IT" sz="2000" dirty="0" smtClean="0"/>
              <a:t>dell’impresa.</a:t>
            </a:r>
            <a:endParaRPr lang="it-IT" sz="20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277101" y="6041362"/>
            <a:ext cx="996901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6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9849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3. Asseverazione</a:t>
            </a:r>
            <a:r>
              <a:rPr lang="it-IT" dirty="0"/>
              <a:t>: la normativa di riferimento</a:t>
            </a:r>
            <a:r>
              <a:rPr lang="it-IT" sz="3200" dirty="0"/>
              <a:t/>
            </a:r>
            <a:br>
              <a:rPr lang="it-IT" sz="3200" dirty="0"/>
            </a:br>
            <a:r>
              <a:rPr lang="it-IT" sz="3200" dirty="0" smtClean="0"/>
              <a:t/>
            </a:r>
            <a:br>
              <a:rPr lang="it-IT" sz="32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701800"/>
            <a:ext cx="7423477" cy="4262906"/>
          </a:xfrm>
        </p:spPr>
        <p:txBody>
          <a:bodyPr>
            <a:normAutofit lnSpcReduction="10000"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it-IT" sz="2000" b="1" i="1" dirty="0"/>
              <a:t>D.lgs. 231/2001 </a:t>
            </a:r>
            <a:r>
              <a:rPr lang="it-IT" sz="2000" b="1" i="1" dirty="0" smtClean="0"/>
              <a:t>– </a:t>
            </a:r>
          </a:p>
          <a:p>
            <a:pPr marL="0" indent="0" algn="ctr">
              <a:lnSpc>
                <a:spcPct val="110000"/>
              </a:lnSpc>
              <a:buNone/>
            </a:pPr>
            <a:r>
              <a:rPr lang="it-IT" sz="2000" b="1" i="1" dirty="0" smtClean="0"/>
              <a:t>Responsabilità </a:t>
            </a:r>
            <a:r>
              <a:rPr lang="it-IT" sz="2000" b="1" i="1" dirty="0"/>
              <a:t>Amministrativa delle Società</a:t>
            </a:r>
            <a:endParaRPr lang="it-IT" sz="2000" b="1" dirty="0"/>
          </a:p>
          <a:p>
            <a:pPr marL="0" lvl="0" indent="0" algn="just">
              <a:buNone/>
            </a:pPr>
            <a:endParaRPr lang="it-IT" sz="2000" dirty="0" smtClean="0"/>
          </a:p>
          <a:p>
            <a:pPr marL="0" lvl="0" indent="0" algn="just">
              <a:buNone/>
            </a:pPr>
            <a:r>
              <a:rPr lang="it-IT" sz="2000" dirty="0" smtClean="0"/>
              <a:t>Il </a:t>
            </a:r>
            <a:r>
              <a:rPr lang="it-IT" sz="2000" b="1" dirty="0" smtClean="0"/>
              <a:t>D.lgs. 231/2001 </a:t>
            </a:r>
            <a:r>
              <a:rPr lang="it-IT" sz="2000" dirty="0"/>
              <a:t>ha introdotto </a:t>
            </a:r>
            <a:r>
              <a:rPr lang="it-IT" sz="2000" dirty="0" smtClean="0"/>
              <a:t>la </a:t>
            </a:r>
            <a:r>
              <a:rPr lang="it-IT" sz="2000" dirty="0" smtClean="0">
                <a:solidFill>
                  <a:srgbClr val="C00000"/>
                </a:solidFill>
              </a:rPr>
              <a:t>Responsabilità </a:t>
            </a:r>
            <a:r>
              <a:rPr lang="it-IT" sz="2000" dirty="0">
                <a:solidFill>
                  <a:srgbClr val="C00000"/>
                </a:solidFill>
              </a:rPr>
              <a:t>Amministrativa delle </a:t>
            </a:r>
            <a:r>
              <a:rPr lang="it-IT" sz="2000" dirty="0" smtClean="0">
                <a:solidFill>
                  <a:srgbClr val="C00000"/>
                </a:solidFill>
              </a:rPr>
              <a:t>Società</a:t>
            </a:r>
            <a:r>
              <a:rPr lang="it-IT" sz="2000" dirty="0" smtClean="0"/>
              <a:t>, prevedendo responsabilità e sanzioni anche per reati </a:t>
            </a:r>
            <a:r>
              <a:rPr lang="it-IT" sz="2000" dirty="0"/>
              <a:t>commessi o tentati nell'interesse o a vantaggio della </a:t>
            </a:r>
            <a:r>
              <a:rPr lang="it-IT" sz="2000" dirty="0" smtClean="0"/>
              <a:t>società.</a:t>
            </a:r>
          </a:p>
          <a:p>
            <a:pPr marL="0" lvl="0" indent="0" algn="just">
              <a:buNone/>
            </a:pPr>
            <a:endParaRPr lang="it-IT" sz="2000" dirty="0" smtClean="0"/>
          </a:p>
          <a:p>
            <a:pPr marL="0" lvl="0" indent="0" algn="just">
              <a:buNone/>
            </a:pPr>
            <a:r>
              <a:rPr lang="it-IT" sz="2000" dirty="0" smtClean="0"/>
              <a:t>Dal 2007</a:t>
            </a:r>
            <a:r>
              <a:rPr lang="it-IT" sz="2000" dirty="0"/>
              <a:t>, </a:t>
            </a:r>
            <a:r>
              <a:rPr lang="it-IT" sz="2000" dirty="0" smtClean="0"/>
              <a:t>tale responsabilità è </a:t>
            </a:r>
            <a:r>
              <a:rPr lang="it-IT" sz="2000" dirty="0"/>
              <a:t>stata estesa anche ad alcuni reati commessi con </a:t>
            </a:r>
            <a:r>
              <a:rPr lang="it-IT" sz="2000" dirty="0">
                <a:solidFill>
                  <a:srgbClr val="C00000"/>
                </a:solidFill>
              </a:rPr>
              <a:t>violazione delle norme sulla tutela della salute e sicurezza sul lavoro</a:t>
            </a:r>
            <a:r>
              <a:rPr lang="it-IT" sz="2000" dirty="0"/>
              <a:t> </a:t>
            </a:r>
            <a:r>
              <a:rPr lang="it-IT" sz="2000" dirty="0" smtClean="0"/>
              <a:t>(</a:t>
            </a:r>
            <a:r>
              <a:rPr lang="it-IT" sz="2000" dirty="0"/>
              <a:t>omicidio colposo o lesioni colpose gravi o gravissime </a:t>
            </a:r>
            <a:r>
              <a:rPr lang="it-IT" sz="2000" dirty="0" smtClean="0"/>
              <a:t>ex. artt</a:t>
            </a:r>
            <a:r>
              <a:rPr lang="it-IT" sz="2000" dirty="0"/>
              <a:t>. 589 e </a:t>
            </a:r>
            <a:r>
              <a:rPr lang="it-IT" sz="2000" dirty="0" smtClean="0"/>
              <a:t>590 c.p.)</a:t>
            </a:r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193975" y="6041362"/>
            <a:ext cx="1080028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7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41008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/>
              <a:t>3. Asseverazione: la normativa di riferimento</a:t>
            </a:r>
            <a:r>
              <a:rPr lang="it-IT" sz="3200" dirty="0" smtClean="0"/>
              <a:t/>
            </a:r>
            <a:br>
              <a:rPr lang="it-IT" sz="32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2252" y="1270000"/>
            <a:ext cx="8596668" cy="5203064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it-IT" dirty="0" smtClean="0"/>
          </a:p>
          <a:p>
            <a:pPr marL="0" lvl="0" indent="0" algn="just">
              <a:buNone/>
            </a:pPr>
            <a:r>
              <a:rPr lang="it-IT" sz="2000" b="1" dirty="0" smtClean="0"/>
              <a:t>L’art</a:t>
            </a:r>
            <a:r>
              <a:rPr lang="it-IT" sz="2000" b="1" dirty="0"/>
              <a:t>. 6 del D.lgs. </a:t>
            </a:r>
            <a:r>
              <a:rPr lang="it-IT" sz="2000" b="1" dirty="0" smtClean="0"/>
              <a:t>231/01 </a:t>
            </a:r>
            <a:r>
              <a:rPr lang="it-IT" sz="2000" dirty="0" smtClean="0"/>
              <a:t>prevede una </a:t>
            </a:r>
            <a:r>
              <a:rPr lang="it-IT" sz="2000" dirty="0"/>
              <a:t>forma di esonero </a:t>
            </a:r>
            <a:r>
              <a:rPr lang="it-IT" sz="2000" dirty="0" smtClean="0"/>
              <a:t>nel caso:</a:t>
            </a:r>
          </a:p>
          <a:p>
            <a:pPr marL="0" lvl="0" indent="0" algn="just">
              <a:buNone/>
            </a:pPr>
            <a:endParaRPr lang="it-IT" sz="2000" dirty="0"/>
          </a:p>
          <a:p>
            <a:pPr lvl="0" algn="just"/>
            <a:r>
              <a:rPr lang="it-IT" sz="2000" dirty="0"/>
              <a:t>l’organo dirigente dell’Ente </a:t>
            </a:r>
            <a:r>
              <a:rPr lang="it-IT" sz="2000" dirty="0" smtClean="0"/>
              <a:t>abbia adottato </a:t>
            </a:r>
            <a:r>
              <a:rPr lang="it-IT" sz="2000" dirty="0"/>
              <a:t>ed efficacemente attuato, prima della commissione del fatto, un </a:t>
            </a:r>
            <a:r>
              <a:rPr lang="it-IT" sz="2000" dirty="0">
                <a:solidFill>
                  <a:srgbClr val="C00000"/>
                </a:solidFill>
              </a:rPr>
              <a:t>modello di organizzazione, gestione e controllo idoneo a prevenire reati</a:t>
            </a:r>
            <a:r>
              <a:rPr lang="it-IT" sz="2000" dirty="0"/>
              <a:t> </a:t>
            </a:r>
            <a:r>
              <a:rPr lang="it-IT" sz="2000" dirty="0">
                <a:solidFill>
                  <a:srgbClr val="C00000"/>
                </a:solidFill>
              </a:rPr>
              <a:t>della specie di quello verificatosi</a:t>
            </a:r>
            <a:r>
              <a:rPr lang="it-IT" sz="2000" dirty="0"/>
              <a:t>;</a:t>
            </a:r>
          </a:p>
          <a:p>
            <a:pPr lvl="0" algn="just"/>
            <a:r>
              <a:rPr lang="it-IT" sz="2000" dirty="0" smtClean="0"/>
              <a:t>sia stato </a:t>
            </a:r>
            <a:r>
              <a:rPr lang="it-IT" sz="2000" dirty="0"/>
              <a:t>costituito un </a:t>
            </a:r>
            <a:r>
              <a:rPr lang="it-IT" sz="2000" dirty="0">
                <a:solidFill>
                  <a:srgbClr val="C00000"/>
                </a:solidFill>
              </a:rPr>
              <a:t>Organismo di Vigilanza </a:t>
            </a:r>
            <a:r>
              <a:rPr lang="it-IT" sz="2000" dirty="0"/>
              <a:t>incaricato di vigilare sull’osservanza e aggiornamento del Modello;</a:t>
            </a:r>
          </a:p>
          <a:p>
            <a:pPr lvl="0" algn="just"/>
            <a:r>
              <a:rPr lang="it-IT" sz="2000" dirty="0"/>
              <a:t>le persone che hanno commesso il reato </a:t>
            </a:r>
            <a:r>
              <a:rPr lang="it-IT" sz="2000" dirty="0" smtClean="0"/>
              <a:t>hanno </a:t>
            </a:r>
            <a:r>
              <a:rPr lang="it-IT" sz="2000" dirty="0"/>
              <a:t>agito eludendo fraudolentemente il Modello;</a:t>
            </a:r>
          </a:p>
          <a:p>
            <a:pPr lvl="0" algn="just"/>
            <a:r>
              <a:rPr lang="it-IT" sz="2000" dirty="0"/>
              <a:t>non vi sia stata omessa </a:t>
            </a:r>
            <a:r>
              <a:rPr lang="it-IT" sz="2000" dirty="0" smtClean="0"/>
              <a:t>vigilanza </a:t>
            </a:r>
            <a:r>
              <a:rPr lang="it-IT" sz="2000" dirty="0"/>
              <a:t>da parte dell’Organismo di Vigilanza</a:t>
            </a:r>
            <a:r>
              <a:rPr lang="it-IT" sz="2000" dirty="0" smtClean="0"/>
              <a:t>.</a:t>
            </a:r>
            <a:endParaRPr lang="it-IT" sz="20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015845" y="6041362"/>
            <a:ext cx="1258158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8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83202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/>
              <a:t>3. Asseverazione: la normativa di riferimento</a:t>
            </a:r>
            <a:r>
              <a:rPr lang="it-IT" sz="3200" dirty="0" smtClean="0"/>
              <a:t/>
            </a:r>
            <a:br>
              <a:rPr lang="it-IT" sz="3200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378040"/>
            <a:ext cx="8596668" cy="5203064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endParaRPr lang="it-IT" dirty="0" smtClean="0"/>
          </a:p>
          <a:p>
            <a:pPr marL="0" lvl="0" indent="0" algn="ctr">
              <a:buNone/>
            </a:pPr>
            <a:r>
              <a:rPr lang="it-IT" sz="2000" b="1" i="1" dirty="0" err="1" smtClean="0"/>
              <a:t>British</a:t>
            </a:r>
            <a:r>
              <a:rPr lang="it-IT" sz="2000" b="1" i="1" dirty="0" smtClean="0"/>
              <a:t> </a:t>
            </a:r>
            <a:r>
              <a:rPr lang="it-IT" sz="2000" b="1" i="1" dirty="0"/>
              <a:t>Standard OHSAS </a:t>
            </a:r>
            <a:r>
              <a:rPr lang="it-IT" sz="2000" b="1" i="1" dirty="0" smtClean="0"/>
              <a:t>18001:2007</a:t>
            </a:r>
          </a:p>
          <a:p>
            <a:pPr marL="0" lvl="0" indent="0" algn="just">
              <a:buNone/>
            </a:pPr>
            <a:endParaRPr lang="it-IT" sz="2000" b="1" i="1" dirty="0"/>
          </a:p>
          <a:p>
            <a:pPr algn="just"/>
            <a:r>
              <a:rPr lang="it-IT" sz="2000" dirty="0"/>
              <a:t>Lo standard BS OHSAS 18001 specifica i </a:t>
            </a:r>
            <a:r>
              <a:rPr lang="it-IT" sz="2000" i="1" dirty="0">
                <a:solidFill>
                  <a:srgbClr val="C00000"/>
                </a:solidFill>
              </a:rPr>
              <a:t>requisiti per un Sistema di Gestione della Salute e della Sicurezza del Lavoro (</a:t>
            </a:r>
            <a:r>
              <a:rPr lang="it-IT" sz="2000" i="1" dirty="0" smtClean="0">
                <a:solidFill>
                  <a:srgbClr val="C00000"/>
                </a:solidFill>
              </a:rPr>
              <a:t>SGSL)</a:t>
            </a:r>
            <a:r>
              <a:rPr lang="it-IT" sz="2000" dirty="0" smtClean="0"/>
              <a:t>, </a:t>
            </a:r>
            <a:r>
              <a:rPr lang="it-IT" sz="2000" dirty="0"/>
              <a:t>per consentire </a:t>
            </a:r>
            <a:r>
              <a:rPr lang="it-IT" sz="2000" dirty="0" smtClean="0"/>
              <a:t>a una </a:t>
            </a:r>
            <a:r>
              <a:rPr lang="it-IT" sz="2000" dirty="0"/>
              <a:t>Organizzazione di controllare i </a:t>
            </a:r>
            <a:r>
              <a:rPr lang="it-IT" sz="2000" dirty="0" smtClean="0"/>
              <a:t>rischi sul lavoro e </a:t>
            </a:r>
            <a:r>
              <a:rPr lang="it-IT" sz="2000" dirty="0"/>
              <a:t>a migliorare le sue </a:t>
            </a:r>
            <a:r>
              <a:rPr lang="it-IT" sz="2000" dirty="0" smtClean="0"/>
              <a:t>performance;</a:t>
            </a:r>
          </a:p>
          <a:p>
            <a:pPr algn="just"/>
            <a:r>
              <a:rPr lang="it-IT" sz="2000" dirty="0" smtClean="0"/>
              <a:t>lo </a:t>
            </a:r>
            <a:r>
              <a:rPr lang="it-IT" sz="2000" dirty="0"/>
              <a:t>standard OHSAS 18001 è adatto alle organizzazioni che desiderano </a:t>
            </a:r>
            <a:r>
              <a:rPr lang="it-IT" sz="2000" dirty="0" smtClean="0"/>
              <a:t>adottare procedure </a:t>
            </a:r>
            <a:r>
              <a:rPr lang="it-IT" sz="2000" dirty="0"/>
              <a:t>formali </a:t>
            </a:r>
            <a:r>
              <a:rPr lang="it-IT" sz="2000" dirty="0" smtClean="0"/>
              <a:t>e codificate per </a:t>
            </a:r>
            <a:r>
              <a:rPr lang="it-IT" sz="2000" dirty="0"/>
              <a:t>gestire la salute e </a:t>
            </a:r>
            <a:r>
              <a:rPr lang="it-IT" sz="2000" dirty="0" smtClean="0"/>
              <a:t>la </a:t>
            </a:r>
            <a:r>
              <a:rPr lang="it-IT" sz="2000" dirty="0"/>
              <a:t>sicurezza dei lavoratori.</a:t>
            </a:r>
            <a:endParaRPr lang="it-IT" sz="20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158349" y="6041362"/>
            <a:ext cx="1115654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9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74782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/>
              <a:t>3. Asseverazione: la normativa di </a:t>
            </a:r>
            <a:r>
              <a:rPr lang="it-IT" sz="3200" dirty="0" smtClean="0"/>
              <a:t>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275009"/>
            <a:ext cx="8196210" cy="538337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sz="1600" b="1" dirty="0" smtClean="0"/>
              <a:t>L’ Articolo </a:t>
            </a:r>
            <a:r>
              <a:rPr lang="it-IT" sz="1600" b="1" dirty="0"/>
              <a:t>30 </a:t>
            </a:r>
            <a:r>
              <a:rPr lang="it-IT" sz="1600" b="1" dirty="0" smtClean="0"/>
              <a:t>(D.lgs. </a:t>
            </a:r>
            <a:r>
              <a:rPr lang="it-IT" sz="1600" b="1" dirty="0"/>
              <a:t>81/08) </a:t>
            </a:r>
            <a:r>
              <a:rPr lang="it-IT" sz="1600" dirty="0" smtClean="0"/>
              <a:t>elenca i criteri di un </a:t>
            </a:r>
            <a:r>
              <a:rPr lang="it-IT" sz="1600" dirty="0" smtClean="0"/>
              <a:t>Modello di  Organizzazione e di Gestione idoneo </a:t>
            </a:r>
            <a:r>
              <a:rPr lang="it-IT" sz="1600" dirty="0" smtClean="0"/>
              <a:t>ad avvalersi dell’</a:t>
            </a:r>
            <a:r>
              <a:rPr lang="it-IT" sz="1600" dirty="0" smtClean="0">
                <a:solidFill>
                  <a:srgbClr val="C00000"/>
                </a:solidFill>
              </a:rPr>
              <a:t>efficacia </a:t>
            </a:r>
            <a:r>
              <a:rPr lang="it-IT" sz="1600" dirty="0">
                <a:solidFill>
                  <a:srgbClr val="C00000"/>
                </a:solidFill>
              </a:rPr>
              <a:t>esimente della responsabilità </a:t>
            </a:r>
            <a:r>
              <a:rPr lang="it-IT" sz="1600" dirty="0" smtClean="0">
                <a:solidFill>
                  <a:srgbClr val="C00000"/>
                </a:solidFill>
              </a:rPr>
              <a:t>amministrativa</a:t>
            </a:r>
            <a:r>
              <a:rPr lang="it-IT" sz="1600" dirty="0" smtClean="0"/>
              <a:t>, </a:t>
            </a:r>
            <a:r>
              <a:rPr lang="it-IT" sz="1600" dirty="0"/>
              <a:t>assicurando un sistema aziendale per l’adempimento di tutti gli obblighi giuridici relativi</a:t>
            </a:r>
            <a:r>
              <a:rPr lang="it-IT" sz="1600" dirty="0" smtClean="0"/>
              <a:t>:</a:t>
            </a:r>
          </a:p>
          <a:p>
            <a:pPr algn="just"/>
            <a:r>
              <a:rPr lang="it-IT" sz="1600" dirty="0" smtClean="0"/>
              <a:t>al </a:t>
            </a:r>
            <a:r>
              <a:rPr lang="it-IT" sz="1600" dirty="0"/>
              <a:t>rispetto degli standard tecnico-strutturali di legge relativi a attrezzature, impianti, luoghi di lavoro, agenti chimici, fisici e biologici;</a:t>
            </a:r>
          </a:p>
          <a:p>
            <a:r>
              <a:rPr lang="it-IT" sz="1600" dirty="0" smtClean="0"/>
              <a:t>alle attività </a:t>
            </a:r>
            <a:r>
              <a:rPr lang="it-IT" sz="1600" dirty="0"/>
              <a:t>di valutazione dei rischi e di predisposizione delle misure di prevenzione e protezione conseguenti;</a:t>
            </a:r>
          </a:p>
          <a:p>
            <a:r>
              <a:rPr lang="it-IT" sz="1600" dirty="0" smtClean="0"/>
              <a:t>alle attività </a:t>
            </a:r>
            <a:r>
              <a:rPr lang="it-IT" sz="1600" dirty="0"/>
              <a:t>di natura organizzativa, quali emergenze, primo soccorso, gestione degli appalti, riunioni periodiche di sicurezza, consultazioni dei rappresentanti dei lavoratori per la sicurezza;</a:t>
            </a:r>
          </a:p>
          <a:p>
            <a:r>
              <a:rPr lang="it-IT" sz="1600" dirty="0" smtClean="0"/>
              <a:t>alle attività </a:t>
            </a:r>
            <a:r>
              <a:rPr lang="it-IT" sz="1600" dirty="0"/>
              <a:t>di sorveglianza sanitaria;</a:t>
            </a:r>
          </a:p>
          <a:p>
            <a:r>
              <a:rPr lang="it-IT" sz="1600" dirty="0" smtClean="0"/>
              <a:t>alle attività </a:t>
            </a:r>
            <a:r>
              <a:rPr lang="it-IT" sz="1600" dirty="0"/>
              <a:t>di informazione e formazione dei lavoratori;</a:t>
            </a:r>
          </a:p>
          <a:p>
            <a:r>
              <a:rPr lang="it-IT" sz="1600" dirty="0" smtClean="0"/>
              <a:t>alle attività </a:t>
            </a:r>
            <a:r>
              <a:rPr lang="it-IT" sz="1600" dirty="0"/>
              <a:t>di vigilanza con riferimento al rispetto delle procedure e delle istruzioni di lavoro in sicurezza da parte dei lavoratori;</a:t>
            </a:r>
          </a:p>
          <a:p>
            <a:r>
              <a:rPr lang="it-IT" sz="1600" dirty="0" smtClean="0"/>
              <a:t>all’acquisizione </a:t>
            </a:r>
            <a:r>
              <a:rPr lang="it-IT" sz="1600" dirty="0"/>
              <a:t>di documentazioni e certificazioni obbligatorie di legge;</a:t>
            </a:r>
          </a:p>
          <a:p>
            <a:r>
              <a:rPr lang="it-IT" sz="1600" dirty="0" smtClean="0"/>
              <a:t>alle </a:t>
            </a:r>
            <a:r>
              <a:rPr lang="it-IT" sz="1600" dirty="0"/>
              <a:t>periodiche verifiche dell’applicazione e dell’efficacia delle procedure adottate.</a:t>
            </a:r>
          </a:p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934368" y="6293254"/>
            <a:ext cx="1139405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10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0033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sz="3200" dirty="0" smtClean="0"/>
              <a:t>3.a Il </a:t>
            </a:r>
            <a:r>
              <a:rPr lang="it-IT" sz="3200" dirty="0"/>
              <a:t>ruolo degli Organismi Paritetici </a:t>
            </a:r>
            <a:r>
              <a:rPr lang="it-IT" sz="3200" dirty="0" smtClean="0"/>
              <a:t/>
            </a:r>
            <a:br>
              <a:rPr lang="it-IT" sz="3200" dirty="0" smtClean="0"/>
            </a:br>
            <a:r>
              <a:rPr lang="it-IT" sz="2000" i="1" dirty="0" smtClean="0"/>
              <a:t>D.lgs. 81/08 art.2 (Definizioni) lett. </a:t>
            </a:r>
            <a:r>
              <a:rPr lang="it-IT" sz="2000" i="1" dirty="0" err="1" smtClean="0"/>
              <a:t>ee</a:t>
            </a:r>
            <a:r>
              <a:rPr lang="it-IT" sz="2000" i="1" dirty="0" smtClean="0"/>
              <a:t>) 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5" name="Segnaposto contenuto 4"/>
          <p:cNvSpPr>
            <a:spLocks noGrp="1"/>
          </p:cNvSpPr>
          <p:nvPr>
            <p:ph idx="1"/>
          </p:nvPr>
        </p:nvSpPr>
        <p:spPr>
          <a:xfrm>
            <a:off x="883396" y="1930400"/>
            <a:ext cx="8596668" cy="3880773"/>
          </a:xfrm>
        </p:spPr>
        <p:txBody>
          <a:bodyPr/>
          <a:lstStyle/>
          <a:p>
            <a:pPr marL="0" indent="0" algn="just">
              <a:lnSpc>
                <a:spcPct val="90000"/>
              </a:lnSpc>
              <a:buNone/>
            </a:pPr>
            <a:r>
              <a:rPr lang="it-IT" altLang="it-IT" dirty="0"/>
              <a:t>Sono organismi costituiti a iniziativa di una o più associazioni dei datori e dei prestatori di lavoro comparativamente più rappresentative sul piano nazionale, quali sedi privilegiate per:</a:t>
            </a:r>
          </a:p>
          <a:p>
            <a:pPr marL="0" indent="0">
              <a:lnSpc>
                <a:spcPct val="90000"/>
              </a:lnSpc>
              <a:buNone/>
            </a:pPr>
            <a:endParaRPr lang="it-IT" altLang="it-IT" dirty="0"/>
          </a:p>
          <a:p>
            <a:pPr>
              <a:lnSpc>
                <a:spcPct val="90000"/>
              </a:lnSpc>
            </a:pPr>
            <a:r>
              <a:rPr lang="it-IT" altLang="it-IT" dirty="0"/>
              <a:t>la programmazione di attività formative;</a:t>
            </a:r>
          </a:p>
          <a:p>
            <a:pPr>
              <a:lnSpc>
                <a:spcPct val="90000"/>
              </a:lnSpc>
            </a:pPr>
            <a:r>
              <a:rPr lang="it-IT" altLang="it-IT" dirty="0"/>
              <a:t>l’elaborazione e la raccolta di buone prassi a fini prevenzionistici;</a:t>
            </a:r>
          </a:p>
          <a:p>
            <a:pPr>
              <a:lnSpc>
                <a:spcPct val="90000"/>
              </a:lnSpc>
            </a:pPr>
            <a:r>
              <a:rPr lang="it-IT" altLang="it-IT" dirty="0"/>
              <a:t>lo sviluppo di azioni inerenti la salute e sicurezza sul lavoro;</a:t>
            </a:r>
          </a:p>
          <a:p>
            <a:pPr>
              <a:lnSpc>
                <a:spcPct val="90000"/>
              </a:lnSpc>
            </a:pPr>
            <a:r>
              <a:rPr lang="it-IT" altLang="it-IT" dirty="0"/>
              <a:t>l’assistenza alle imprese finalizzata all’attuazione degli adempimenti in materia;</a:t>
            </a:r>
          </a:p>
          <a:p>
            <a:pPr>
              <a:lnSpc>
                <a:spcPct val="90000"/>
              </a:lnSpc>
            </a:pPr>
            <a:r>
              <a:rPr lang="it-IT" altLang="it-IT" dirty="0"/>
              <a:t>ogni altra attività o funzione assegnata loro dalla legge o dai contratti collettivi di riferimento.</a:t>
            </a:r>
          </a:p>
          <a:p>
            <a:pPr>
              <a:lnSpc>
                <a:spcPct val="90000"/>
              </a:lnSpc>
            </a:pPr>
            <a:endParaRPr lang="it-IT" altLang="it-IT" sz="1600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7956469" y="6041362"/>
            <a:ext cx="1317534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11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91964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>
            <a:normAutofit fontScale="90000"/>
          </a:bodyPr>
          <a:lstStyle/>
          <a:p>
            <a:r>
              <a:rPr lang="it-IT" sz="3200" dirty="0"/>
              <a:t>3.a Il ruolo degli Organismi </a:t>
            </a:r>
            <a:r>
              <a:rPr lang="it-IT" sz="3200" dirty="0" smtClean="0"/>
              <a:t>Paritetici</a:t>
            </a:r>
            <a:br>
              <a:rPr lang="it-IT" sz="3200" dirty="0" smtClean="0"/>
            </a:br>
            <a:r>
              <a:rPr lang="it-IT" sz="2000" i="1" dirty="0"/>
              <a:t>D.lgs. 81/08 </a:t>
            </a:r>
            <a:r>
              <a:rPr lang="it-IT" sz="2000" i="1" dirty="0" smtClean="0"/>
              <a:t>e </a:t>
            </a:r>
            <a:r>
              <a:rPr lang="it-IT" sz="2000" i="1" dirty="0" err="1" smtClean="0"/>
              <a:t>s.m.i.</a:t>
            </a:r>
            <a:r>
              <a:rPr lang="it-IT" sz="2000" i="1" dirty="0" smtClean="0"/>
              <a:t> art</a:t>
            </a:r>
            <a:r>
              <a:rPr lang="it-IT" sz="2000" i="1" dirty="0"/>
              <a:t>. 51 (Organismi paritetici)</a:t>
            </a:r>
            <a:r>
              <a:rPr lang="it-IT" sz="3200" i="1" dirty="0"/>
              <a:t/>
            </a:r>
            <a:br>
              <a:rPr lang="it-IT" sz="3200" i="1" dirty="0"/>
            </a:br>
            <a:endParaRPr lang="it-IT" sz="320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it-IT" dirty="0" smtClean="0"/>
          </a:p>
          <a:p>
            <a:pPr marL="0" indent="0" algn="ctr">
              <a:buNone/>
            </a:pPr>
            <a:r>
              <a:rPr lang="it-IT" sz="2000" dirty="0"/>
              <a:t>“</a:t>
            </a:r>
            <a:r>
              <a:rPr lang="it-IT" sz="2000" i="1" dirty="0"/>
              <a:t>Gli </a:t>
            </a:r>
            <a:r>
              <a:rPr lang="it-IT" sz="2000" b="1" i="1" dirty="0" smtClean="0"/>
              <a:t>Organismi Paritetici</a:t>
            </a:r>
            <a:r>
              <a:rPr lang="it-IT" sz="2000" i="1" dirty="0" smtClean="0"/>
              <a:t> </a:t>
            </a:r>
            <a:r>
              <a:rPr lang="it-IT" sz="2000" i="1" dirty="0"/>
              <a:t>svolgono o promuovono attività di formazione, </a:t>
            </a:r>
            <a:r>
              <a:rPr lang="it-IT" sz="2000" i="1" dirty="0" smtClean="0"/>
              <a:t>(…) nonché</a:t>
            </a:r>
            <a:r>
              <a:rPr lang="it-IT" sz="2000" i="1" dirty="0"/>
              <a:t>, su richiesta delle imprese, rilasciano una attestazione dello svolgimento delle attività e dei servizi di supporto al sistema delle imprese, tra cui </a:t>
            </a:r>
            <a:r>
              <a:rPr lang="it-IT" sz="2000" i="1" dirty="0">
                <a:solidFill>
                  <a:srgbClr val="C00000"/>
                </a:solidFill>
              </a:rPr>
              <a:t>l’asseverazione della adozione e della efficace attuazione dei modelli di organizzazione e gestione della sicurezza di cui all’articolo 30</a:t>
            </a:r>
            <a:r>
              <a:rPr lang="it-IT" sz="2000" i="1" dirty="0"/>
              <a:t>, della quale gli organi di vigilanza possono tener conto ai fini della programmazione delle proprie attività</a:t>
            </a:r>
            <a:r>
              <a:rPr lang="it-IT" sz="2000" dirty="0" smtClean="0"/>
              <a:t>”</a:t>
            </a:r>
          </a:p>
          <a:p>
            <a:pPr marL="0" indent="0" algn="ctr">
              <a:buNone/>
            </a:pPr>
            <a:endParaRPr lang="it-IT" sz="1600" dirty="0"/>
          </a:p>
          <a:p>
            <a:pPr marL="0" indent="0" algn="ctr">
              <a:buNone/>
            </a:pPr>
            <a:endParaRPr lang="it-IT" sz="1600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098971" y="6041362"/>
            <a:ext cx="1175031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12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6185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 smtClean="0"/>
              <a:t>3.a Il </a:t>
            </a:r>
            <a:r>
              <a:rPr lang="it-IT" sz="3200" dirty="0"/>
              <a:t>ruolo degli Organismi Paritetici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4278607"/>
              </p:ext>
            </p:extLst>
          </p:nvPr>
        </p:nvGraphicFramePr>
        <p:xfrm>
          <a:off x="184090" y="1270000"/>
          <a:ext cx="8234846" cy="4893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134597" y="6278869"/>
            <a:ext cx="1139405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13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41774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dirty="0"/>
              <a:t>3.b La prassi UNI/</a:t>
            </a:r>
            <a:r>
              <a:rPr lang="it-IT" sz="3200" dirty="0" err="1"/>
              <a:t>PdR</a:t>
            </a:r>
            <a:r>
              <a:rPr lang="it-IT" sz="3200" dirty="0"/>
              <a:t> 2:2013</a:t>
            </a:r>
            <a:r>
              <a:rPr lang="it-IT" dirty="0"/>
              <a:t/>
            </a:r>
            <a:br>
              <a:rPr lang="it-IT" dirty="0"/>
            </a:br>
            <a:r>
              <a:rPr lang="it-IT" dirty="0"/>
              <a:t> 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661375"/>
            <a:ext cx="8596668" cy="4379987"/>
          </a:xfrm>
        </p:spPr>
        <p:txBody>
          <a:bodyPr>
            <a:normAutofit lnSpcReduction="10000"/>
          </a:bodyPr>
          <a:lstStyle/>
          <a:p>
            <a:pPr marL="457200" lvl="1" indent="0">
              <a:buNone/>
            </a:pPr>
            <a:r>
              <a:rPr lang="it-IT" dirty="0"/>
              <a:t>E</a:t>
            </a:r>
            <a:r>
              <a:rPr lang="it-IT" dirty="0" smtClean="0"/>
              <a:t>laborata </a:t>
            </a:r>
            <a:r>
              <a:rPr lang="it-IT" dirty="0"/>
              <a:t>dal Tavolo “Asseverazione nelle costruzioni edili e di ingegneria civile</a:t>
            </a:r>
            <a:r>
              <a:rPr lang="it-IT" dirty="0" smtClean="0"/>
              <a:t>” promosso dalla CNCPT e condotto </a:t>
            </a:r>
            <a:r>
              <a:rPr lang="it-IT" dirty="0"/>
              <a:t>da </a:t>
            </a:r>
            <a:r>
              <a:rPr lang="it-IT" dirty="0" smtClean="0"/>
              <a:t>UNI, </a:t>
            </a:r>
            <a:r>
              <a:rPr lang="it-IT" dirty="0"/>
              <a:t>costituito da</a:t>
            </a:r>
            <a:r>
              <a:rPr lang="it-IT" dirty="0" smtClean="0"/>
              <a:t>:</a:t>
            </a:r>
          </a:p>
          <a:p>
            <a:pPr marL="457200" lvl="1" indent="0">
              <a:buNone/>
            </a:pPr>
            <a:endParaRPr lang="it-IT" dirty="0"/>
          </a:p>
          <a:p>
            <a:r>
              <a:rPr lang="it-IT" b="1" dirty="0"/>
              <a:t>Giuseppe Moretti </a:t>
            </a:r>
          </a:p>
          <a:p>
            <a:r>
              <a:rPr lang="it-IT" b="1" dirty="0" smtClean="0"/>
              <a:t>Katia </a:t>
            </a:r>
            <a:r>
              <a:rPr lang="it-IT" b="1" dirty="0" err="1"/>
              <a:t>Barbirato</a:t>
            </a:r>
            <a:r>
              <a:rPr lang="it-IT" b="1" dirty="0"/>
              <a:t> </a:t>
            </a:r>
          </a:p>
          <a:p>
            <a:r>
              <a:rPr lang="it-IT" b="1" dirty="0" smtClean="0"/>
              <a:t>Cristiana </a:t>
            </a:r>
            <a:r>
              <a:rPr lang="it-IT" b="1" dirty="0"/>
              <a:t>Bartolucci </a:t>
            </a:r>
            <a:endParaRPr lang="it-IT" b="1" dirty="0" smtClean="0"/>
          </a:p>
          <a:p>
            <a:r>
              <a:rPr lang="it-IT" b="1" dirty="0" smtClean="0"/>
              <a:t>Giuseppe </a:t>
            </a:r>
            <a:r>
              <a:rPr lang="it-IT" b="1" dirty="0"/>
              <a:t>Moroso </a:t>
            </a:r>
            <a:endParaRPr lang="it-IT" b="1" dirty="0" smtClean="0"/>
          </a:p>
          <a:p>
            <a:r>
              <a:rPr lang="it-IT" b="1" dirty="0" smtClean="0"/>
              <a:t>Giuseppe </a:t>
            </a:r>
            <a:r>
              <a:rPr lang="it-IT" b="1" dirty="0" err="1"/>
              <a:t>Perretta</a:t>
            </a:r>
            <a:r>
              <a:rPr lang="it-IT" b="1" dirty="0"/>
              <a:t> </a:t>
            </a:r>
            <a:endParaRPr lang="it-IT" b="1" dirty="0" smtClean="0"/>
          </a:p>
          <a:p>
            <a:r>
              <a:rPr lang="it-IT" b="1" dirty="0" smtClean="0"/>
              <a:t>Luca </a:t>
            </a:r>
            <a:r>
              <a:rPr lang="it-IT" b="1" dirty="0"/>
              <a:t>Picotti </a:t>
            </a:r>
          </a:p>
          <a:p>
            <a:r>
              <a:rPr lang="it-IT" b="1" dirty="0" smtClean="0"/>
              <a:t>Davide </a:t>
            </a:r>
            <a:r>
              <a:rPr lang="it-IT" b="1" dirty="0"/>
              <a:t>Ramenghi </a:t>
            </a:r>
          </a:p>
          <a:p>
            <a:r>
              <a:rPr lang="it-IT" b="1" dirty="0" smtClean="0"/>
              <a:t>Lino </a:t>
            </a:r>
            <a:r>
              <a:rPr lang="it-IT" b="1" dirty="0" err="1"/>
              <a:t>Scopacasa</a:t>
            </a:r>
            <a:r>
              <a:rPr lang="it-IT" b="1" dirty="0"/>
              <a:t> </a:t>
            </a:r>
            <a:endParaRPr lang="it-IT" b="1" dirty="0" smtClean="0"/>
          </a:p>
          <a:p>
            <a:r>
              <a:rPr lang="it-IT" b="1" dirty="0" smtClean="0"/>
              <a:t>Alfredo </a:t>
            </a:r>
            <a:r>
              <a:rPr lang="it-IT" b="1" dirty="0"/>
              <a:t>Simonetti </a:t>
            </a: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968343" y="6041362"/>
            <a:ext cx="1305659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14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129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E3DEDE"/>
              </a:clrFrom>
              <a:clrTo>
                <a:srgbClr val="E3DED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1" y="305976"/>
            <a:ext cx="10558446" cy="6552024"/>
          </a:xfrm>
        </p:spPr>
      </p:pic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8596668" cy="867508"/>
          </a:xfrm>
        </p:spPr>
        <p:txBody>
          <a:bodyPr>
            <a:normAutofit/>
          </a:bodyPr>
          <a:lstStyle/>
          <a:p>
            <a:r>
              <a:rPr lang="it-IT" sz="3200" dirty="0"/>
              <a:t>3.c Il processo di Asseverazione</a:t>
            </a:r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10925300" y="6266993"/>
            <a:ext cx="1114392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15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242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930305" cy="1320800"/>
          </a:xfrm>
        </p:spPr>
        <p:txBody>
          <a:bodyPr>
            <a:normAutofit fontScale="90000"/>
          </a:bodyPr>
          <a:lstStyle/>
          <a:p>
            <a:r>
              <a:rPr lang="it-IT" dirty="0"/>
              <a:t>3.c Il processo di Asseverazione</a:t>
            </a:r>
            <a:r>
              <a:rPr lang="it-IT" sz="3200" dirty="0"/>
              <a:t/>
            </a:r>
            <a:br>
              <a:rPr lang="it-IT" sz="3200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</a:t>
            </a:r>
            <a:endParaRPr lang="it-IT" dirty="0"/>
          </a:p>
        </p:txBody>
      </p:sp>
      <p:graphicFrame>
        <p:nvGraphicFramePr>
          <p:cNvPr id="4" name="Segnaposto contenuto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59861350"/>
              </p:ext>
            </p:extLst>
          </p:nvPr>
        </p:nvGraphicFramePr>
        <p:xfrm>
          <a:off x="343012" y="1930400"/>
          <a:ext cx="8596312" cy="3881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8015845" y="6041362"/>
            <a:ext cx="1258158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16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58692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77333" y="609600"/>
            <a:ext cx="8930305" cy="13208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3.d </a:t>
            </a:r>
            <a:r>
              <a:rPr lang="it-IT" dirty="0"/>
              <a:t>La Formazione dei tecnici verificatori</a:t>
            </a:r>
            <a:r>
              <a:rPr lang="it-IT" sz="3200" dirty="0"/>
              <a:t/>
            </a:r>
            <a:br>
              <a:rPr lang="it-IT" sz="3200" dirty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77334" y="1661375"/>
            <a:ext cx="8596668" cy="437998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it-IT" sz="2000" dirty="0" smtClean="0"/>
              <a:t>Per </a:t>
            </a:r>
            <a:r>
              <a:rPr lang="it-IT" sz="2000" dirty="0"/>
              <a:t>garantire </a:t>
            </a:r>
            <a:r>
              <a:rPr lang="it-IT" sz="2000" dirty="0" smtClean="0"/>
              <a:t>l’adeguata </a:t>
            </a:r>
            <a:r>
              <a:rPr lang="it-IT" sz="2000" dirty="0"/>
              <a:t>competenza dei tecnici che </a:t>
            </a:r>
            <a:r>
              <a:rPr lang="it-IT" sz="2000" dirty="0" smtClean="0"/>
              <a:t>svolgono l’attività </a:t>
            </a:r>
            <a:r>
              <a:rPr lang="it-IT" sz="2000" dirty="0"/>
              <a:t>di </a:t>
            </a:r>
            <a:r>
              <a:rPr lang="it-IT" sz="2000" dirty="0" smtClean="0"/>
              <a:t>asseverazione, il </a:t>
            </a:r>
            <a:r>
              <a:rPr lang="it-IT" sz="2000" dirty="0"/>
              <a:t>superamento di un idoneo </a:t>
            </a:r>
            <a:r>
              <a:rPr lang="it-IT" sz="2000" dirty="0">
                <a:solidFill>
                  <a:srgbClr val="C00000"/>
                </a:solidFill>
              </a:rPr>
              <a:t>percorso formativo della durata di 120 </a:t>
            </a:r>
            <a:r>
              <a:rPr lang="it-IT" sz="2000" dirty="0" smtClean="0">
                <a:solidFill>
                  <a:srgbClr val="C00000"/>
                </a:solidFill>
              </a:rPr>
              <a:t>ore, </a:t>
            </a:r>
            <a:r>
              <a:rPr lang="it-IT" sz="2000" dirty="0">
                <a:solidFill>
                  <a:srgbClr val="C00000"/>
                </a:solidFill>
              </a:rPr>
              <a:t>è condizione </a:t>
            </a:r>
            <a:r>
              <a:rPr lang="it-IT" sz="2000" dirty="0" smtClean="0">
                <a:solidFill>
                  <a:srgbClr val="C00000"/>
                </a:solidFill>
              </a:rPr>
              <a:t>essenziale.</a:t>
            </a:r>
            <a:endParaRPr lang="it-IT" sz="2000" dirty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it-IT" sz="2000" dirty="0" smtClean="0"/>
              <a:t>Il </a:t>
            </a:r>
            <a:r>
              <a:rPr lang="it-IT" sz="2000" dirty="0"/>
              <a:t>tecnico verificatore attraverso il corso </a:t>
            </a:r>
            <a:r>
              <a:rPr lang="it-IT" sz="2000" dirty="0" smtClean="0"/>
              <a:t>acquisisce </a:t>
            </a:r>
            <a:r>
              <a:rPr lang="it-IT" sz="2000" dirty="0"/>
              <a:t>competenze sia in riferimento alle norme sia in ambito di pianificazione della sicurezza in cantiere. </a:t>
            </a:r>
            <a:endParaRPr lang="it-IT" sz="2000" dirty="0" smtClean="0"/>
          </a:p>
          <a:p>
            <a:pPr marL="0" indent="0" algn="just">
              <a:buNone/>
            </a:pPr>
            <a:r>
              <a:rPr lang="it-IT" sz="2000" dirty="0" smtClean="0"/>
              <a:t>La </a:t>
            </a:r>
            <a:r>
              <a:rPr lang="it-IT" sz="2000" dirty="0"/>
              <a:t>struttura didattica è costituita </a:t>
            </a:r>
            <a:r>
              <a:rPr lang="it-IT" sz="2000" dirty="0" smtClean="0"/>
              <a:t>di </a:t>
            </a:r>
            <a:r>
              <a:rPr lang="it-IT" sz="2000" dirty="0"/>
              <a:t>due parti</a:t>
            </a:r>
            <a:r>
              <a:rPr lang="it-IT" sz="2000" dirty="0" smtClean="0"/>
              <a:t>:</a:t>
            </a:r>
          </a:p>
          <a:p>
            <a:pPr marL="0" indent="0" algn="just">
              <a:buNone/>
            </a:pPr>
            <a:endParaRPr lang="it-IT" sz="2000" dirty="0"/>
          </a:p>
          <a:p>
            <a:pPr lvl="1"/>
            <a:r>
              <a:rPr lang="it-IT" sz="2000" dirty="0"/>
              <a:t>Parte Prima: Giuridica e tecnica relativamente alla normativa introdotta dal </a:t>
            </a:r>
            <a:r>
              <a:rPr lang="it-IT" sz="2000" dirty="0" smtClean="0"/>
              <a:t>D.lgs. </a:t>
            </a:r>
            <a:r>
              <a:rPr lang="it-IT" sz="2000" dirty="0"/>
              <a:t>81/08;</a:t>
            </a:r>
          </a:p>
          <a:p>
            <a:pPr lvl="1"/>
            <a:r>
              <a:rPr lang="it-IT" sz="2000" dirty="0"/>
              <a:t>Seconda parte: I modelli di organizzazione e gestione della sicurezza.</a:t>
            </a:r>
          </a:p>
          <a:p>
            <a:pPr marL="0" lvl="1" indent="0">
              <a:buNone/>
            </a:pPr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087097" y="6041362"/>
            <a:ext cx="1186906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17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341254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it-IT" sz="3200" dirty="0" smtClean="0"/>
              <a:t>4. Asseverazione</a:t>
            </a:r>
            <a:r>
              <a:rPr lang="it-IT" sz="3200" dirty="0"/>
              <a:t>: il </a:t>
            </a:r>
            <a:r>
              <a:rPr lang="it-IT" sz="3200" dirty="0" smtClean="0"/>
              <a:t>suo utilizzo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7" name="Segnaposto contenut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14656999"/>
              </p:ext>
            </p:extLst>
          </p:nvPr>
        </p:nvGraphicFramePr>
        <p:xfrm>
          <a:off x="840527" y="1571222"/>
          <a:ext cx="8270281" cy="42054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7861465" y="6041362"/>
            <a:ext cx="1412537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18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80143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0" y="0"/>
            <a:ext cx="9239399" cy="1320800"/>
          </a:xfrm>
        </p:spPr>
        <p:txBody>
          <a:bodyPr>
            <a:normAutofit/>
          </a:bodyPr>
          <a:lstStyle/>
          <a:p>
            <a:pPr lvl="0"/>
            <a:r>
              <a:rPr lang="it-IT" sz="2800" dirty="0" smtClean="0"/>
              <a:t>4. Asseverazione</a:t>
            </a:r>
            <a:r>
              <a:rPr lang="it-IT" sz="2800" dirty="0"/>
              <a:t>: il reale </a:t>
            </a:r>
            <a:r>
              <a:rPr lang="it-IT" sz="2800" dirty="0" smtClean="0"/>
              <a:t>utilizzo   </a:t>
            </a:r>
            <a:r>
              <a:rPr lang="it-IT" sz="1300" b="1" dirty="0" smtClean="0">
                <a:solidFill>
                  <a:srgbClr val="C00000"/>
                </a:solidFill>
              </a:rPr>
              <a:t>*</a:t>
            </a:r>
            <a:r>
              <a:rPr lang="it-IT" sz="1300" b="1" i="1" dirty="0" smtClean="0">
                <a:solidFill>
                  <a:srgbClr val="C00000"/>
                </a:solidFill>
              </a:rPr>
              <a:t>www.cncpt.it/Pages/imprese_asseverate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graphicFrame>
        <p:nvGraphicFramePr>
          <p:cNvPr id="4" name="Segnaposto contenut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0315143"/>
              </p:ext>
            </p:extLst>
          </p:nvPr>
        </p:nvGraphicFramePr>
        <p:xfrm>
          <a:off x="495836" y="660400"/>
          <a:ext cx="8247726" cy="5614021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1537833"/>
                <a:gridCol w="4958366"/>
                <a:gridCol w="1751527"/>
              </a:tblGrid>
              <a:tr h="337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DATA </a:t>
                      </a:r>
                      <a:r>
                        <a:rPr lang="it-IT" sz="1200" dirty="0" smtClean="0">
                          <a:effectLst/>
                        </a:rPr>
                        <a:t>RILASCIO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RAGIONE SOCIALE IMPRESA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CPT ASSEVERATORE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02/07/2014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TECNIS S.p.A.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CATANIA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02/12/2014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VISAN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L'AQUILA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15/12/2014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SITTA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VERONA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15/12/2014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EUROBETON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VERONA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23/02/2015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INTERCANTIERI VITTADELLO S.p.a.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PADOVA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19699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23/02/2015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CAVINATO GASTONE E GEOM. DAVIDE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PADOVA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10/03/2015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EDILVILLA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VICENZA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14/05/2015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CENGIA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VERONA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14/05/2015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IM.RE.CO.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VERONA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22/07/2015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EDILUMBRIA di Pascolini Ivo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PERUGIA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05/08/2015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MASTRANGELI ALDO s.r.l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L'AQUILA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337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10/09/2015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CAMPAGNOLA Geom.Giorgio Costruzioni Generali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VERONA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16/11/2015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EDILZETA S.p.a.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RAGUSA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23/12/2015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CALTRAN G. BATTISTA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ESEV-CPT VERONA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23/12/2015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RUGGERI TIZIANO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ESEV-CPT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337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18/12/2015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DE MARCHI CAV.ANTONIO E FIGLI IMPRESA COSTRUZIONI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SCUOLA EDILE - CPT PADOVA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33726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18/12/2015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TIEMME COSTRUZIONI EDILI S.p.A.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SCUOLA EDILE - CPT PADOVA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21/12/2015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EDIL SOMIGLI s.r.l.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CPT FIRENZE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  <a:tr h="26397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03/02/2016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>
                          <a:effectLst/>
                        </a:rPr>
                        <a:t>CO.GE.FA.S.p.a.</a:t>
                      </a:r>
                      <a:endParaRPr lang="it-IT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>
                          <a:effectLst/>
                        </a:rPr>
                        <a:t>FSC TORINO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05" marR="32405" marT="0" marB="0" anchor="ctr"/>
                </a:tc>
              </a:tr>
            </a:tbl>
          </a:graphicData>
        </a:graphic>
      </p:graphicFrame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7993115" y="6274421"/>
            <a:ext cx="1246283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19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65888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1257" y="0"/>
            <a:ext cx="9318172" cy="5230368"/>
          </a:xfrm>
        </p:spPr>
        <p:txBody>
          <a:bodyPr>
            <a:noAutofit/>
          </a:bodyPr>
          <a:lstStyle/>
          <a:p>
            <a:r>
              <a:rPr lang="it-IT" sz="2400" dirty="0" smtClean="0"/>
              <a:t>		</a:t>
            </a:r>
            <a:r>
              <a:rPr lang="it-IT" sz="2000" dirty="0" smtClean="0"/>
              <a:t>					     p</a:t>
            </a:r>
            <a:r>
              <a:rPr lang="it-IT" sz="2000" dirty="0" smtClean="0"/>
              <a:t>er concludere</a:t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Sono </a:t>
            </a:r>
            <a:r>
              <a:rPr lang="it-IT" sz="2000" dirty="0"/>
              <a:t>convinto che tutto quanto è espressione di </a:t>
            </a:r>
            <a:r>
              <a:rPr lang="it-IT" sz="2000" dirty="0" smtClean="0"/>
              <a:t>VOLONT</a:t>
            </a:r>
            <a:r>
              <a:rPr lang="it-IT" sz="2000" dirty="0"/>
              <a:t>À</a:t>
            </a:r>
            <a:r>
              <a:rPr lang="it-IT" sz="2000" dirty="0" smtClean="0"/>
              <a:t> </a:t>
            </a:r>
            <a:r>
              <a:rPr lang="it-IT" sz="2000" dirty="0"/>
              <a:t>faccia fatica ad </a:t>
            </a:r>
            <a:r>
              <a:rPr lang="it-IT" sz="2000" dirty="0" smtClean="0"/>
              <a:t>affermarsi, ma sia </a:t>
            </a:r>
            <a:r>
              <a:rPr lang="it-IT" sz="2000" dirty="0"/>
              <a:t>fondamentalmente più incisivo di ciò che è OBBLIGO</a:t>
            </a:r>
            <a:r>
              <a:rPr lang="it-IT" sz="2000" dirty="0" smtClean="0"/>
              <a:t>.</a:t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-    Tutto </a:t>
            </a:r>
            <a:r>
              <a:rPr lang="it-IT" sz="2000" dirty="0"/>
              <a:t>quello che è obbligo è applicato esclusivamente per evitare le </a:t>
            </a:r>
            <a:r>
              <a:rPr lang="it-IT" sz="2000" dirty="0" smtClean="0"/>
              <a:t>     	sanzioni;</a:t>
            </a:r>
            <a:br>
              <a:rPr lang="it-IT" sz="2000" dirty="0" smtClean="0"/>
            </a:b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- 	Intraprendere un percorso volontario indica la sensibilità del Datore di 	Lavoro nel tutelare l’incolumità dei propri lavoratori, </a:t>
            </a:r>
            <a:r>
              <a:rPr lang="it-IT" sz="2400" b="1" dirty="0" smtClean="0"/>
              <a:t>capitale umano</a:t>
            </a:r>
            <a:r>
              <a:rPr lang="it-IT" sz="2000" dirty="0" smtClean="0"/>
              <a:t>;</a:t>
            </a:r>
            <a:br>
              <a:rPr lang="it-IT" sz="2000" dirty="0" smtClean="0"/>
            </a:br>
            <a:r>
              <a:rPr lang="it-IT" sz="2400" dirty="0" smtClean="0"/>
              <a:t/>
            </a:r>
            <a:br>
              <a:rPr lang="it-IT" sz="2400" dirty="0" smtClean="0"/>
            </a:br>
            <a:r>
              <a:rPr lang="it-IT" sz="2400" dirty="0" smtClean="0"/>
              <a:t>- 	</a:t>
            </a:r>
            <a:r>
              <a:rPr lang="it-IT" sz="2000" dirty="0" smtClean="0"/>
              <a:t>Il </a:t>
            </a:r>
            <a:r>
              <a:rPr lang="it-IT" sz="2000" dirty="0"/>
              <a:t>settore delle </a:t>
            </a:r>
            <a:r>
              <a:rPr lang="it-IT" sz="2000" dirty="0" smtClean="0"/>
              <a:t>Costruzioni è </a:t>
            </a:r>
            <a:r>
              <a:rPr lang="it-IT" sz="2000" dirty="0"/>
              <a:t>un esempio di </a:t>
            </a:r>
            <a:r>
              <a:rPr lang="it-IT" sz="2000" dirty="0" smtClean="0"/>
              <a:t>VOLONTA’, </a:t>
            </a:r>
            <a:r>
              <a:rPr lang="it-IT" sz="2000" dirty="0"/>
              <a:t>il primo </a:t>
            </a:r>
            <a:r>
              <a:rPr lang="it-IT" sz="2000" dirty="0" smtClean="0"/>
              <a:t>	Organismo 	Paritetico </a:t>
            </a:r>
            <a:r>
              <a:rPr lang="it-IT" sz="2000" dirty="0"/>
              <a:t>nasce nel 1919, nel 1994 entra nella struttura </a:t>
            </a:r>
            <a:r>
              <a:rPr lang="it-IT" sz="2000" dirty="0" smtClean="0"/>
              <a:t>Legislativa.</a:t>
            </a:r>
            <a:br>
              <a:rPr lang="it-IT" sz="2000" dirty="0" smtClean="0"/>
            </a:br>
            <a:r>
              <a:rPr lang="it-IT" sz="2400" dirty="0"/>
              <a:t/>
            </a:r>
            <a:br>
              <a:rPr lang="it-IT" sz="2400" dirty="0"/>
            </a:br>
            <a:r>
              <a:rPr lang="it-IT" sz="2400" dirty="0" smtClean="0"/>
              <a:t>			</a:t>
            </a:r>
            <a:br>
              <a:rPr lang="it-IT" sz="2400" dirty="0" smtClean="0"/>
            </a:br>
            <a:r>
              <a:rPr lang="it-IT" sz="2400" dirty="0" smtClean="0"/>
              <a:t>	</a:t>
            </a:r>
            <a:r>
              <a:rPr lang="it-IT" sz="2400" b="1" dirty="0" smtClean="0"/>
              <a:t>Asseverazione = VOLONTÀ = valore SOCIALE e CULTURALE</a:t>
            </a:r>
            <a:r>
              <a:rPr lang="it-IT" sz="2800" b="1" dirty="0"/>
              <a:t/>
            </a:r>
            <a:br>
              <a:rPr lang="it-IT" sz="2800" b="1" dirty="0"/>
            </a:br>
            <a:endParaRPr lang="it-IT" sz="2000" b="1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7885217" y="6041362"/>
            <a:ext cx="1388786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20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2242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>
          <a:xfrm>
            <a:off x="8010145" y="6041362"/>
            <a:ext cx="1263858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21</a:t>
            </a:fld>
            <a:r>
              <a:rPr lang="en-US" sz="2000" dirty="0" smtClean="0"/>
              <a:t> di 22</a:t>
            </a:r>
            <a:endParaRPr lang="en-US" sz="2000" dirty="0"/>
          </a:p>
        </p:txBody>
      </p:sp>
      <p:sp>
        <p:nvSpPr>
          <p:cNvPr id="11" name="Rettangolo 10"/>
          <p:cNvSpPr/>
          <p:nvPr/>
        </p:nvSpPr>
        <p:spPr>
          <a:xfrm>
            <a:off x="483570" y="631365"/>
            <a:ext cx="8790432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0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it-IT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Un’Impresa </a:t>
            </a:r>
            <a: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si </a:t>
            </a:r>
            <a:r>
              <a:rPr lang="it-IT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caratterizza per </a:t>
            </a:r>
            <a:r>
              <a:rPr lang="it-IT" sz="2400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tre grandi </a:t>
            </a:r>
            <a:r>
              <a:rPr lang="it-IT" sz="2400" dirty="0" smtClean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pregi</a:t>
            </a:r>
            <a:r>
              <a:rPr lang="it-IT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: </a:t>
            </a:r>
          </a:p>
          <a:p>
            <a:r>
              <a:rPr lang="it-IT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capitale </a:t>
            </a:r>
            <a:r>
              <a:rPr lang="it-IT" sz="2400" b="1" i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economico</a:t>
            </a:r>
            <a:endParaRPr lang="it-IT" sz="24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it-IT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capitale </a:t>
            </a:r>
            <a:r>
              <a:rPr lang="it-IT" sz="24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umano</a:t>
            </a:r>
            <a: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it-IT" sz="24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il </a:t>
            </a:r>
            <a: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capitale </a:t>
            </a:r>
            <a:r>
              <a:rPr lang="it-IT" sz="24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tecnologico</a:t>
            </a:r>
            <a: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endParaRPr lang="it-IT" sz="2000" dirty="0" smtClean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endParaRPr lang="it-IT" sz="2000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T</a:t>
            </a:r>
            <a:r>
              <a:rPr lang="it-IT" sz="20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re </a:t>
            </a:r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grandi  </a:t>
            </a:r>
            <a:r>
              <a:rPr lang="it-IT" sz="2000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protagonisti dell’imprenditoria </a:t>
            </a:r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italiana</a:t>
            </a:r>
            <a:b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000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it-IT" sz="24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Enrico Mattei </a:t>
            </a:r>
            <a:r>
              <a:rPr lang="it-IT" sz="2400" b="1" i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1962</a:t>
            </a:r>
            <a:r>
              <a:rPr lang="it-IT" sz="24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/>
            </a:r>
            <a:br>
              <a:rPr lang="it-IT" sz="24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</a:br>
            <a:r>
              <a:rPr lang="it-IT" sz="2400" b="1" i="1" dirty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Camillo Olivetti </a:t>
            </a:r>
            <a:r>
              <a:rPr lang="it-IT" sz="2400" b="1" i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1943 (Adriano 1960)</a:t>
            </a:r>
            <a:endParaRPr lang="it-IT" sz="2400" b="1" i="1" dirty="0">
              <a:solidFill>
                <a:schemeClr val="accent1"/>
              </a:solidFill>
              <a:latin typeface="+mj-lt"/>
              <a:ea typeface="+mj-ea"/>
              <a:cs typeface="+mj-cs"/>
            </a:endParaRPr>
          </a:p>
          <a:p>
            <a:r>
              <a:rPr lang="it-IT" sz="2400" b="1" i="1" dirty="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Pietro Ferrero 1949 (Michele 2015) </a:t>
            </a:r>
            <a:r>
              <a:rPr lang="it-IT" b="1" i="1" dirty="0"/>
              <a:t/>
            </a:r>
            <a:br>
              <a:rPr lang="it-IT" b="1" i="1" dirty="0"/>
            </a:b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5026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5296" y="2173184"/>
            <a:ext cx="9239399" cy="1633517"/>
          </a:xfrm>
        </p:spPr>
        <p:txBody>
          <a:bodyPr>
            <a:normAutofit fontScale="90000"/>
          </a:bodyPr>
          <a:lstStyle/>
          <a:p>
            <a:pPr algn="ctr"/>
            <a:r>
              <a:rPr lang="it-IT" sz="3100" dirty="0"/>
              <a:t>«</a:t>
            </a:r>
            <a:r>
              <a:rPr lang="it-IT" sz="3100" i="1" dirty="0"/>
              <a:t>C'è una forza motrice più forte del vapore, </a:t>
            </a:r>
            <a:br>
              <a:rPr lang="it-IT" sz="3100" i="1" dirty="0"/>
            </a:br>
            <a:r>
              <a:rPr lang="it-IT" sz="3100" i="1" dirty="0"/>
              <a:t>dell'elettricità e dell'energia atomica: la volontà»</a:t>
            </a:r>
            <a:br>
              <a:rPr lang="it-IT" sz="3100" i="1" dirty="0"/>
            </a:br>
            <a:r>
              <a:rPr lang="it-IT" sz="2800" b="1" i="1" dirty="0">
                <a:solidFill>
                  <a:srgbClr val="C00000"/>
                </a:solidFill>
              </a:rPr>
              <a:t> Albert Einstein</a:t>
            </a:r>
            <a:br>
              <a:rPr lang="it-IT" sz="2800" b="1" i="1" dirty="0">
                <a:solidFill>
                  <a:srgbClr val="C00000"/>
                </a:solidFill>
              </a:rPr>
            </a:b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/>
            </a:r>
            <a:br>
              <a:rPr lang="it-IT" sz="2800" dirty="0" smtClean="0"/>
            </a:br>
            <a:r>
              <a:rPr lang="it-IT" sz="2800" dirty="0" smtClean="0"/>
              <a:t>Grazie per l’attenzione</a:t>
            </a:r>
            <a:endParaRPr lang="it-IT" dirty="0"/>
          </a:p>
        </p:txBody>
      </p:sp>
      <p:sp>
        <p:nvSpPr>
          <p:cNvPr id="3" name="Segnaposto numero diapositiva 2"/>
          <p:cNvSpPr>
            <a:spLocks noGrp="1"/>
          </p:cNvSpPr>
          <p:nvPr>
            <p:ph type="sldNum" sz="quarter" idx="12"/>
          </p:nvPr>
        </p:nvSpPr>
        <p:spPr>
          <a:xfrm>
            <a:off x="7837715" y="6041362"/>
            <a:ext cx="1436288" cy="365125"/>
          </a:xfrm>
        </p:spPr>
        <p:txBody>
          <a:bodyPr/>
          <a:lstStyle/>
          <a:p>
            <a:fld id="{D57F1E4F-1CFF-5643-939E-217C01CDF565}" type="slidenum">
              <a:rPr lang="en-US" sz="2000" smtClean="0"/>
              <a:pPr/>
              <a:t>22</a:t>
            </a:fld>
            <a:r>
              <a:rPr lang="en-US" sz="2000" dirty="0" smtClean="0"/>
              <a:t> di </a:t>
            </a:r>
            <a:r>
              <a:rPr lang="en-US" sz="2000" dirty="0" smtClean="0"/>
              <a:t>22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29091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faccettatura">
  <a:themeElements>
    <a:clrScheme name="Blu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Sfaccettatura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faccettatura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574</TotalTime>
  <Words>1534</Words>
  <Application>Microsoft Office PowerPoint</Application>
  <PresentationFormat>Widescreen</PresentationFormat>
  <Paragraphs>217</Paragraphs>
  <Slides>22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8" baseType="lpstr">
      <vt:lpstr>Arial</vt:lpstr>
      <vt:lpstr>Calibri</vt:lpstr>
      <vt:lpstr>Times New Roman</vt:lpstr>
      <vt:lpstr>Trebuchet MS</vt:lpstr>
      <vt:lpstr>Wingdings 3</vt:lpstr>
      <vt:lpstr>Sfaccettatura</vt:lpstr>
      <vt:lpstr>Lo stato dell’Asseverazione</vt:lpstr>
      <vt:lpstr>Struttura dell’intervento</vt:lpstr>
      <vt:lpstr>1. Asseverazione: il significato </vt:lpstr>
      <vt:lpstr>2. Asseverazione: una scelta volontaria </vt:lpstr>
      <vt:lpstr>3. Asseverazione: la normativa di riferimento  </vt:lpstr>
      <vt:lpstr>3. Asseverazione: la normativa di riferimento  </vt:lpstr>
      <vt:lpstr>3. Asseverazione: la normativa di riferimento  </vt:lpstr>
      <vt:lpstr>3. Asseverazione: la normativa di riferimento </vt:lpstr>
      <vt:lpstr>3. Asseverazione: la normativa di riferimento </vt:lpstr>
      <vt:lpstr>3. Asseverazione: la normativa di riferimento</vt:lpstr>
      <vt:lpstr>3.a Il ruolo degli Organismi Paritetici  D.lgs. 81/08 art.2 (Definizioni) lett. ee)  </vt:lpstr>
      <vt:lpstr>3.a Il ruolo degli Organismi Paritetici D.lgs. 81/08 e s.m.i. art. 51 (Organismi paritetici) </vt:lpstr>
      <vt:lpstr>3.a Il ruolo degli Organismi Paritetici </vt:lpstr>
      <vt:lpstr>3.b La prassi UNI/PdR 2:2013  </vt:lpstr>
      <vt:lpstr>3.c Il processo di Asseverazione</vt:lpstr>
      <vt:lpstr>3.c Il processo di Asseverazione   </vt:lpstr>
      <vt:lpstr>3.d La Formazione dei tecnici verificatori   </vt:lpstr>
      <vt:lpstr>4. Asseverazione: il suo utilizzo </vt:lpstr>
      <vt:lpstr>4. Asseverazione: il reale utilizzo   *www.cncpt.it/Pages/imprese_asseverate </vt:lpstr>
      <vt:lpstr>            per concludere  Sono convinto che tutto quanto è espressione di VOLONTÀ faccia fatica ad affermarsi, ma sia fondamentalmente più incisivo di ciò che è OBBLIGO.   -    Tutto quello che è obbligo è applicato esclusivamente per evitare le       sanzioni;  -  Intraprendere un percorso volontario indica la sensibilità del Datore di  Lavoro nel tutelare l’incolumità dei propri lavoratori, capitale umano;  -  Il settore delle Costruzioni è un esempio di VOLONTA’, il primo  Organismo  Paritetico nasce nel 1919, nel 1994 entra nella struttura Legislativa.       Asseverazione = VOLONTÀ = valore SOCIALE e CULTURALE </vt:lpstr>
      <vt:lpstr>Presentazione standard di PowerPoint</vt:lpstr>
      <vt:lpstr>«C'è una forza motrice più forte del vapore,  dell'elettricità e dell'energia atomica: la volontà»  Albert Einstein   Grazie per l’attenzione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 stato dell’Asseverazione</dc:title>
  <dc:creator>Eleonora Di Marco</dc:creator>
  <cp:lastModifiedBy>Federico Fratini</cp:lastModifiedBy>
  <cp:revision>60</cp:revision>
  <cp:lastPrinted>2016-04-05T18:32:20Z</cp:lastPrinted>
  <dcterms:created xsi:type="dcterms:W3CDTF">2016-04-04T14:15:23Z</dcterms:created>
  <dcterms:modified xsi:type="dcterms:W3CDTF">2016-04-17T15:30:42Z</dcterms:modified>
</cp:coreProperties>
</file>