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8"/>
  </p:notesMasterIdLst>
  <p:sldIdLst>
    <p:sldId id="256" r:id="rId2"/>
    <p:sldId id="258" r:id="rId3"/>
    <p:sldId id="282" r:id="rId4"/>
    <p:sldId id="283" r:id="rId5"/>
    <p:sldId id="257" r:id="rId6"/>
    <p:sldId id="260" r:id="rId7"/>
    <p:sldId id="262" r:id="rId8"/>
    <p:sldId id="263" r:id="rId9"/>
    <p:sldId id="264" r:id="rId10"/>
    <p:sldId id="288" r:id="rId11"/>
    <p:sldId id="268" r:id="rId12"/>
    <p:sldId id="266" r:id="rId13"/>
    <p:sldId id="269" r:id="rId14"/>
    <p:sldId id="270" r:id="rId15"/>
    <p:sldId id="272" r:id="rId16"/>
    <p:sldId id="273" r:id="rId17"/>
    <p:sldId id="271" r:id="rId18"/>
    <p:sldId id="274" r:id="rId19"/>
    <p:sldId id="278" r:id="rId20"/>
    <p:sldId id="285" r:id="rId21"/>
    <p:sldId id="281" r:id="rId22"/>
    <p:sldId id="289" r:id="rId23"/>
    <p:sldId id="290" r:id="rId24"/>
    <p:sldId id="275" r:id="rId25"/>
    <p:sldId id="286" r:id="rId26"/>
    <p:sldId id="277" r:id="rId2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5EAB2-6043-4923-B171-323A3C190F6A}" type="datetimeFigureOut">
              <a:rPr lang="it-IT" smtClean="0"/>
              <a:t>18/04/2016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CFD01B-47D5-45F7-9CD9-41C445D39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6032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altLang="it-IT" smtClean="0">
                <a:latin typeface="Arial" pitchFamily="34" charset="0"/>
              </a:rPr>
              <a:t>Dalle circa 2600 richieste del 2010 alle quasi 4000 richieste del 2015</a:t>
            </a:r>
          </a:p>
          <a:p>
            <a:r>
              <a:rPr lang="it-IT" altLang="it-IT" smtClean="0">
                <a:latin typeface="Arial" pitchFamily="34" charset="0"/>
              </a:rPr>
              <a:t>Latina, Roma Laurentino, Roma centro</a:t>
            </a:r>
          </a:p>
        </p:txBody>
      </p:sp>
      <p:sp>
        <p:nvSpPr>
          <p:cNvPr id="150532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7713" indent="-287338" defTabSz="949325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50938" indent="-230188" defTabSz="949325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12900" indent="-230188" defTabSz="949325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73275" indent="-230188" defTabSz="949325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30475" indent="-230188" defTabSz="9493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87675" indent="-230188" defTabSz="9493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44875" indent="-230188" defTabSz="9493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902075" indent="-230188" defTabSz="9493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9F3ECD1-ECBE-457E-8935-D2355B2E8165}" type="slidenum">
              <a:rPr lang="en-GB" altLang="it-IT" b="0" smtClean="0"/>
              <a:pPr/>
              <a:t>21</a:t>
            </a:fld>
            <a:endParaRPr lang="en-GB" altLang="it-IT" b="0" smtClean="0"/>
          </a:p>
        </p:txBody>
      </p:sp>
    </p:spTree>
    <p:extLst>
      <p:ext uri="{BB962C8B-B14F-4D97-AF65-F5344CB8AC3E}">
        <p14:creationId xmlns:p14="http://schemas.microsoft.com/office/powerpoint/2010/main" val="2935070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24048" y="308557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63C9A-4C45-47D5-A860-DBA2EBCE157E}" type="datetimeFigureOut">
              <a:rPr lang="it-IT" smtClean="0"/>
              <a:t>18/04/2016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78B01-F0B1-4CEA-8B48-F36D5E407560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22" descr="Senza nom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310" y="6010076"/>
            <a:ext cx="17907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63C9A-4C45-47D5-A860-DBA2EBCE157E}" type="datetimeFigureOut">
              <a:rPr lang="it-IT" smtClean="0"/>
              <a:t>18/04/2016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78B01-F0B1-4CEA-8B48-F36D5E407560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22" descr="Senza nom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997870"/>
            <a:ext cx="1646684" cy="45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63C9A-4C45-47D5-A860-DBA2EBCE157E}" type="datetimeFigureOut">
              <a:rPr lang="it-IT" smtClean="0"/>
              <a:t>18/04/2016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78B01-F0B1-4CEA-8B48-F36D5E40756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63C9A-4C45-47D5-A860-DBA2EBCE157E}" type="datetimeFigureOut">
              <a:rPr lang="it-IT" smtClean="0"/>
              <a:t>18/04/2016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78B01-F0B1-4CEA-8B48-F36D5E40756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63C9A-4C45-47D5-A860-DBA2EBCE157E}" type="datetimeFigureOut">
              <a:rPr lang="it-IT" smtClean="0"/>
              <a:t>18/04/2016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78B01-F0B1-4CEA-8B48-F36D5E40756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63C9A-4C45-47D5-A860-DBA2EBCE157E}" type="datetimeFigureOut">
              <a:rPr lang="it-IT" smtClean="0"/>
              <a:t>18/04/2016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78B01-F0B1-4CEA-8B48-F36D5E40756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63C9A-4C45-47D5-A860-DBA2EBCE157E}" type="datetimeFigureOut">
              <a:rPr lang="it-IT" smtClean="0"/>
              <a:t>18/04/2016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78B01-F0B1-4CEA-8B48-F36D5E40756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63C9A-4C45-47D5-A860-DBA2EBCE157E}" type="datetimeFigureOut">
              <a:rPr lang="it-IT" smtClean="0"/>
              <a:t>18/04/2016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78B01-F0B1-4CEA-8B48-F36D5E40756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con singolo angolo arrotondat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63C9A-4C45-47D5-A860-DBA2EBCE157E}" type="datetimeFigureOut">
              <a:rPr lang="it-IT" smtClean="0"/>
              <a:t>18/04/2016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78B01-F0B1-4CEA-8B48-F36D5E407560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63C9A-4C45-47D5-A860-DBA2EBCE157E}" type="datetimeFigureOut">
              <a:rPr lang="it-IT" smtClean="0"/>
              <a:t>18/04/2016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78B01-F0B1-4CEA-8B48-F36D5E40756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A163C9A-4C45-47D5-A860-DBA2EBCE157E}" type="datetimeFigureOut">
              <a:rPr lang="it-IT" smtClean="0"/>
              <a:t>18/04/2016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378B01-F0B1-4CEA-8B48-F36D5E40756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A163C9A-4C45-47D5-A860-DBA2EBCE157E}" type="datetimeFigureOut">
              <a:rPr lang="it-IT" smtClean="0"/>
              <a:t>18/04/2016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0378B01-F0B1-4CEA-8B48-F36D5E407560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481842" cy="326896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>
                <a:solidFill>
                  <a:srgbClr val="C00000"/>
                </a:solidFill>
              </a:rPr>
              <a:t>Il punto di vista dell’INAIL</a:t>
            </a:r>
            <a:br>
              <a:rPr lang="it-IT" dirty="0" smtClean="0">
                <a:solidFill>
                  <a:srgbClr val="C00000"/>
                </a:solidFill>
              </a:rPr>
            </a:br>
            <a:r>
              <a:rPr lang="it-IT" dirty="0">
                <a:solidFill>
                  <a:srgbClr val="C00000"/>
                </a:solidFill>
              </a:rPr>
              <a:t/>
            </a:r>
            <a:br>
              <a:rPr lang="it-IT" dirty="0">
                <a:solidFill>
                  <a:srgbClr val="C00000"/>
                </a:solidFill>
              </a:rPr>
            </a:br>
            <a:r>
              <a:rPr lang="it-IT" sz="3100" dirty="0" smtClean="0">
                <a:solidFill>
                  <a:srgbClr val="002060"/>
                </a:solidFill>
              </a:rPr>
              <a:t>Eleonora </a:t>
            </a:r>
            <a:r>
              <a:rPr lang="it-IT" sz="3100" dirty="0" err="1" smtClean="0">
                <a:solidFill>
                  <a:srgbClr val="002060"/>
                </a:solidFill>
              </a:rPr>
              <a:t>Mastrominico</a:t>
            </a:r>
            <a:r>
              <a:rPr lang="it-IT" sz="3100" dirty="0" smtClean="0">
                <a:solidFill>
                  <a:srgbClr val="002060"/>
                </a:solidFill>
              </a:rPr>
              <a:t/>
            </a:r>
            <a:br>
              <a:rPr lang="it-IT" sz="3100" dirty="0" smtClean="0">
                <a:solidFill>
                  <a:srgbClr val="002060"/>
                </a:solidFill>
              </a:rPr>
            </a:br>
            <a:r>
              <a:rPr lang="it-IT" sz="1800" dirty="0" smtClean="0">
                <a:solidFill>
                  <a:srgbClr val="002060"/>
                </a:solidFill>
              </a:rPr>
              <a:t>Coordinatore CONTARP – Direzione Regionale INAIL Lazio</a:t>
            </a:r>
            <a:endParaRPr lang="it-IT" sz="1800" dirty="0">
              <a:solidFill>
                <a:srgbClr val="00206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149080"/>
            <a:ext cx="5040560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3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5256584" cy="3942438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204864"/>
            <a:ext cx="4874096" cy="365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90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CasellaDiTesto 4"/>
          <p:cNvSpPr>
            <a:spLocks noGrp="1" noChangeArrowheads="1"/>
          </p:cNvSpPr>
          <p:nvPr>
            <p:ph idx="4294967295"/>
          </p:nvPr>
        </p:nvSpPr>
        <p:spPr>
          <a:xfrm>
            <a:off x="683568" y="1844824"/>
            <a:ext cx="7632848" cy="3208571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2400" dirty="0" smtClean="0">
                <a:solidFill>
                  <a:srgbClr val="00005F"/>
                </a:solidFill>
                <a:latin typeface="Calibri" panose="020F0502020204030204" pitchFamily="34" charset="0"/>
              </a:rPr>
              <a:t>Le prime elaborazione dei dati statistici riguardanti PMI con sistema di gestione certificato confermano l’efficacia della adozione di sistemi gestionali sul miglioramento delle condizioni di sicurezza.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400" dirty="0" smtClean="0">
              <a:solidFill>
                <a:srgbClr val="00005F"/>
              </a:solidFill>
              <a:latin typeface="Calibri" panose="020F0502020204030204" pitchFamily="34" charset="0"/>
            </a:endParaRPr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it-IT" altLang="it-IT" sz="2400" dirty="0" smtClean="0">
                <a:solidFill>
                  <a:srgbClr val="00005F"/>
                </a:solidFill>
                <a:latin typeface="Calibri" panose="020F0502020204030204" pitchFamily="34" charset="0"/>
              </a:rPr>
              <a:t>I dati sono stati desunti dal confronto fra la banca dati ACCREDIA e la BANCA DATI INAIL a partire dal 2008.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it-IT" altLang="it-IT" sz="2400" dirty="0" smtClean="0">
              <a:solidFill>
                <a:srgbClr val="00005F"/>
              </a:solidFill>
              <a:latin typeface="Calibri" panose="020F0502020204030204" pitchFamily="34" charset="0"/>
            </a:endParaRPr>
          </a:p>
        </p:txBody>
      </p:sp>
      <p:sp>
        <p:nvSpPr>
          <p:cNvPr id="174083" name="Rectangle 22"/>
          <p:cNvSpPr>
            <a:spLocks noChangeArrowheads="1"/>
          </p:cNvSpPr>
          <p:nvPr/>
        </p:nvSpPr>
        <p:spPr bwMode="auto">
          <a:xfrm>
            <a:off x="539750" y="620713"/>
            <a:ext cx="8229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 b="1">
                <a:solidFill>
                  <a:srgbClr val="333399"/>
                </a:solidFill>
                <a:latin typeface="Tahoma" pitchFamily="34" charset="0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 b="1">
                <a:solidFill>
                  <a:srgbClr val="333399"/>
                </a:solidFill>
                <a:latin typeface="Tahoma" pitchFamily="34" charset="0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333399"/>
                </a:solidFill>
                <a:latin typeface="Tahoma" pitchFamily="34" charset="0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it-IT" altLang="it-IT" dirty="0">
                <a:solidFill>
                  <a:srgbClr val="C00000"/>
                </a:solidFill>
                <a:latin typeface="Calibri" panose="020F0502020204030204" pitchFamily="34" charset="0"/>
              </a:rPr>
              <a:t>Efficacia di un SGSL</a:t>
            </a:r>
          </a:p>
        </p:txBody>
      </p:sp>
    </p:spTree>
    <p:extLst>
      <p:ext uri="{BB962C8B-B14F-4D97-AF65-F5344CB8AC3E}">
        <p14:creationId xmlns:p14="http://schemas.microsoft.com/office/powerpoint/2010/main" val="38610393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3" t="23242" r="42094" b="30969"/>
          <a:stretch>
            <a:fillRect/>
          </a:stretch>
        </p:blipFill>
        <p:spPr bwMode="auto">
          <a:xfrm>
            <a:off x="712788" y="1549400"/>
            <a:ext cx="7543800" cy="461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5107" name="Rectangle 22"/>
          <p:cNvSpPr>
            <a:spLocks noChangeArrowheads="1"/>
          </p:cNvSpPr>
          <p:nvPr/>
        </p:nvSpPr>
        <p:spPr bwMode="auto">
          <a:xfrm>
            <a:off x="684213" y="620713"/>
            <a:ext cx="8229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 b="1">
                <a:solidFill>
                  <a:srgbClr val="333399"/>
                </a:solidFill>
                <a:latin typeface="Tahoma" pitchFamily="34" charset="0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 b="1">
                <a:solidFill>
                  <a:srgbClr val="333399"/>
                </a:solidFill>
                <a:latin typeface="Tahoma" pitchFamily="34" charset="0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333399"/>
                </a:solidFill>
                <a:latin typeface="Tahoma" pitchFamily="34" charset="0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it-IT" altLang="it-IT"/>
              <a:t>Efficacia di un SGSL</a:t>
            </a:r>
          </a:p>
        </p:txBody>
      </p:sp>
      <p:sp>
        <p:nvSpPr>
          <p:cNvPr id="2" name="Rettangolo arrotondato 1"/>
          <p:cNvSpPr>
            <a:spLocks noChangeArrowheads="1"/>
          </p:cNvSpPr>
          <p:nvPr/>
        </p:nvSpPr>
        <p:spPr bwMode="auto">
          <a:xfrm>
            <a:off x="4967288" y="4913313"/>
            <a:ext cx="2879725" cy="368300"/>
          </a:xfrm>
          <a:prstGeom prst="roundRect">
            <a:avLst>
              <a:gd name="adj" fmla="val 16667"/>
            </a:avLst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 b="1">
                <a:solidFill>
                  <a:srgbClr val="333399"/>
                </a:solidFill>
                <a:latin typeface="Tahoma" pitchFamily="34" charset="0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 b="1">
                <a:solidFill>
                  <a:srgbClr val="333399"/>
                </a:solidFill>
                <a:latin typeface="Tahoma" pitchFamily="34" charset="0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 b="1">
                <a:solidFill>
                  <a:srgbClr val="333399"/>
                </a:solidFill>
                <a:latin typeface="Tahoma" pitchFamily="34" charset="0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 b="1">
                <a:solidFill>
                  <a:srgbClr val="333399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it-IT" altLang="it-IT" sz="1800">
              <a:solidFill>
                <a:schemeClr val="tx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7042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99592" y="1052736"/>
            <a:ext cx="7488832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sz="2000" dirty="0" smtClean="0">
                <a:solidFill>
                  <a:schemeClr val="accent3"/>
                </a:solidFill>
              </a:rPr>
              <a:t>Aiutare le aziende ad interiorizzare una </a:t>
            </a:r>
            <a:r>
              <a:rPr lang="it-IT" sz="2000" dirty="0">
                <a:solidFill>
                  <a:schemeClr val="accent3"/>
                </a:solidFill>
              </a:rPr>
              <a:t>strategia di prevenzione degli infortuni e delle malattie professionali non più legata alla logica dell’adempimento, ma piuttosto a quella del </a:t>
            </a:r>
            <a:r>
              <a:rPr lang="it-IT" sz="2000" dirty="0">
                <a:solidFill>
                  <a:srgbClr val="C00000"/>
                </a:solidFill>
              </a:rPr>
              <a:t>miglioramento delle prestazioni aziendali in materia di prevenzione</a:t>
            </a:r>
            <a:r>
              <a:rPr lang="it-IT" sz="2000" dirty="0" smtClean="0">
                <a:solidFill>
                  <a:schemeClr val="accent3"/>
                </a:solidFill>
              </a:rPr>
              <a:t>.</a:t>
            </a:r>
          </a:p>
          <a:p>
            <a:pPr algn="just"/>
            <a:endParaRPr lang="it-IT" sz="2000" dirty="0">
              <a:solidFill>
                <a:schemeClr val="accent3"/>
              </a:solidFill>
            </a:endParaRPr>
          </a:p>
          <a:p>
            <a:pPr algn="just"/>
            <a:r>
              <a:rPr lang="it-IT" sz="2000" dirty="0">
                <a:solidFill>
                  <a:schemeClr val="accent3"/>
                </a:solidFill>
              </a:rPr>
              <a:t>In tal </a:t>
            </a:r>
            <a:r>
              <a:rPr lang="it-IT" sz="2000" dirty="0" smtClean="0">
                <a:solidFill>
                  <a:schemeClr val="accent3"/>
                </a:solidFill>
              </a:rPr>
              <a:t>senso, </a:t>
            </a:r>
            <a:r>
              <a:rPr lang="it-IT" sz="2000" dirty="0">
                <a:solidFill>
                  <a:srgbClr val="C00000"/>
                </a:solidFill>
              </a:rPr>
              <a:t>la salute e la sicurezza sul lavoro sono elementi di crescita e competitività </a:t>
            </a:r>
            <a:r>
              <a:rPr lang="it-IT" sz="2000" dirty="0">
                <a:solidFill>
                  <a:schemeClr val="accent3"/>
                </a:solidFill>
              </a:rPr>
              <a:t>per le imprese e per il sistema produttivo nel quale esse operano, attraverso la riduzione dei rilevanti costi sociali ed economici connessi agli eventi infortunistici e, nel contempo, attraverso l’aumento dell’efficacia e dell’efficienza dei processi produttivi.</a:t>
            </a:r>
          </a:p>
          <a:p>
            <a:pPr algn="just"/>
            <a:endParaRPr lang="it-IT" sz="20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67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3" t="20833" r="23699" b="22222"/>
          <a:stretch/>
        </p:blipFill>
        <p:spPr bwMode="auto">
          <a:xfrm>
            <a:off x="747915" y="904853"/>
            <a:ext cx="7836076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779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7" t="19841" r="20016" b="17045"/>
          <a:stretch/>
        </p:blipFill>
        <p:spPr bwMode="auto">
          <a:xfrm>
            <a:off x="755576" y="908720"/>
            <a:ext cx="7721601" cy="461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7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5" t="18848" r="22024" b="15477"/>
          <a:stretch/>
        </p:blipFill>
        <p:spPr bwMode="auto">
          <a:xfrm>
            <a:off x="639406" y="620688"/>
            <a:ext cx="7965042" cy="5179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04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4" t="22223" r="21690" b="9523"/>
          <a:stretch/>
        </p:blipFill>
        <p:spPr bwMode="auto">
          <a:xfrm>
            <a:off x="899592" y="692696"/>
            <a:ext cx="7532915" cy="4992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0"/>
          <p:cNvSpPr>
            <a:spLocks noChangeArrowheads="1"/>
          </p:cNvSpPr>
          <p:nvPr/>
        </p:nvSpPr>
        <p:spPr bwMode="auto">
          <a:xfrm>
            <a:off x="119063" y="980728"/>
            <a:ext cx="7099300" cy="4893647"/>
          </a:xfrm>
          <a:prstGeom prst="rect">
            <a:avLst/>
          </a:prstGeom>
          <a:solidFill>
            <a:srgbClr val="C00000"/>
          </a:solidFill>
          <a:ln w="28575" cap="rnd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sunset" dir="t"/>
          </a:scene3d>
          <a:sp3d extrusionH="76200" contourW="12700" prstMaterial="dkEdge">
            <a:bevelT/>
            <a:extrusionClr>
              <a:srgbClr val="C00000"/>
            </a:extrusionClr>
            <a:contourClr>
              <a:schemeClr val="accent3"/>
            </a:contourClr>
          </a:sp3d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it-IT" altLang="it-IT" sz="2400" b="1" dirty="0" smtClean="0">
                <a:solidFill>
                  <a:schemeClr val="bg1"/>
                </a:solidFill>
              </a:rPr>
              <a:t>Le </a:t>
            </a:r>
            <a:r>
              <a:rPr lang="it-IT" altLang="it-IT" sz="2400" b="1" u="sng" dirty="0">
                <a:solidFill>
                  <a:schemeClr val="bg1"/>
                </a:solidFill>
              </a:rPr>
              <a:t>L</a:t>
            </a:r>
            <a:r>
              <a:rPr lang="it-IT" altLang="it-IT" sz="2400" b="1" u="sng" dirty="0" smtClean="0">
                <a:solidFill>
                  <a:schemeClr val="bg1"/>
                </a:solidFill>
              </a:rPr>
              <a:t>inee di indirizzo</a:t>
            </a:r>
            <a:r>
              <a:rPr lang="it-IT" altLang="it-IT" sz="2400" b="1" dirty="0" smtClean="0">
                <a:solidFill>
                  <a:schemeClr val="bg1"/>
                </a:solidFill>
              </a:rPr>
              <a:t> sono disponibili in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t-IT" altLang="it-IT" sz="2400" b="1" dirty="0" smtClean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it-IT" altLang="it-IT" sz="2400" b="1" dirty="0" smtClean="0">
                <a:solidFill>
                  <a:schemeClr val="bg1"/>
                </a:solidFill>
              </a:rPr>
              <a:t>www.inail.it </a:t>
            </a:r>
            <a:r>
              <a:rPr lang="it-IT" altLang="it-IT" sz="2400" b="1" dirty="0" smtClean="0">
                <a:solidFill>
                  <a:schemeClr val="bg1"/>
                </a:solidFill>
                <a:sym typeface="Wingdings" pitchFamily="2" charset="2"/>
              </a:rPr>
              <a:t>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t-IT" altLang="it-IT" sz="2400" b="1" dirty="0" smtClean="0">
              <a:solidFill>
                <a:schemeClr val="bg1"/>
              </a:solidFill>
              <a:sym typeface="Wingdings" pitchFamily="2" charset="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it-IT" altLang="it-IT" sz="2400" b="1" dirty="0" smtClean="0">
                <a:solidFill>
                  <a:schemeClr val="bg1"/>
                </a:solidFill>
                <a:sym typeface="Wingdings" pitchFamily="2" charset="2"/>
              </a:rPr>
              <a:t>Canale tematico </a:t>
            </a:r>
            <a:r>
              <a:rPr lang="it-IT" altLang="it-IT" sz="2400" b="1" dirty="0" smtClean="0">
                <a:solidFill>
                  <a:schemeClr val="bg1"/>
                </a:solidFill>
              </a:rPr>
              <a:t>Sicurezza sul lavoro </a:t>
            </a:r>
            <a:r>
              <a:rPr lang="it-IT" altLang="it-IT" sz="2400" b="1" dirty="0" smtClean="0">
                <a:solidFill>
                  <a:schemeClr val="bg1"/>
                </a:solidFill>
                <a:sym typeface="Wingdings" pitchFamily="2" charset="2"/>
              </a:rPr>
              <a:t>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t-IT" altLang="it-IT" sz="2400" b="1" dirty="0" smtClean="0">
              <a:solidFill>
                <a:schemeClr val="bg1"/>
              </a:solidFill>
              <a:sym typeface="Wingdings" pitchFamily="2" charset="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t-IT" altLang="it-IT" sz="2400" b="1" dirty="0" smtClean="0">
              <a:solidFill>
                <a:schemeClr val="bg1"/>
              </a:solidFill>
              <a:sym typeface="Wingdings" pitchFamily="2" charset="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t-IT" altLang="it-IT" sz="2400" b="1" dirty="0" smtClean="0">
              <a:solidFill>
                <a:schemeClr val="bg1"/>
              </a:solidFill>
              <a:sym typeface="Wingdings" pitchFamily="2" charset="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it-IT" altLang="it-IT" sz="2400" b="1" dirty="0">
                <a:solidFill>
                  <a:schemeClr val="bg1"/>
                </a:solidFill>
                <a:sym typeface="Wingdings" pitchFamily="2" charset="2"/>
              </a:rPr>
              <a:t>Lavorare in sicurezza  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t-IT" altLang="it-IT" sz="2400" b="1" dirty="0">
              <a:solidFill>
                <a:schemeClr val="bg1"/>
              </a:solidFill>
              <a:sym typeface="Wingdings" pitchFamily="2" charset="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it-IT" altLang="it-IT" sz="2400" b="1" dirty="0">
                <a:solidFill>
                  <a:schemeClr val="bg1"/>
                </a:solidFill>
              </a:rPr>
              <a:t>SGSL </a:t>
            </a:r>
            <a:r>
              <a:rPr lang="it-IT" altLang="it-IT" sz="2400" b="1" dirty="0">
                <a:solidFill>
                  <a:schemeClr val="bg1"/>
                </a:solidFill>
                <a:sym typeface="Wingdings" pitchFamily="2" charset="2"/>
              </a:rPr>
              <a:t>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t-IT" altLang="it-IT" sz="2400" b="1" dirty="0">
              <a:solidFill>
                <a:schemeClr val="bg1"/>
              </a:solidFill>
              <a:sym typeface="Wingdings" pitchFamily="2" charset="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it-IT" altLang="it-IT" sz="2400" b="1" dirty="0">
                <a:solidFill>
                  <a:schemeClr val="bg1"/>
                </a:solidFill>
              </a:rPr>
              <a:t>M</a:t>
            </a:r>
            <a:r>
              <a:rPr lang="it-IT" altLang="it-IT" sz="2400" b="1" dirty="0" smtClean="0">
                <a:solidFill>
                  <a:schemeClr val="bg1"/>
                </a:solidFill>
              </a:rPr>
              <a:t>odelli </a:t>
            </a:r>
            <a:r>
              <a:rPr lang="it-IT" altLang="it-IT" sz="2400" b="1" dirty="0">
                <a:solidFill>
                  <a:schemeClr val="bg1"/>
                </a:solidFill>
              </a:rPr>
              <a:t>applicativi 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189153"/>
            <a:ext cx="204787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80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5" y="0"/>
            <a:ext cx="9239250" cy="704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tangolo arrotondato 2"/>
          <p:cNvSpPr>
            <a:spLocks noChangeArrowheads="1"/>
          </p:cNvSpPr>
          <p:nvPr/>
        </p:nvSpPr>
        <p:spPr bwMode="auto">
          <a:xfrm>
            <a:off x="-1" y="6291263"/>
            <a:ext cx="9201149" cy="566737"/>
          </a:xfrm>
          <a:prstGeom prst="roundRect">
            <a:avLst>
              <a:gd name="adj" fmla="val 16667"/>
            </a:avLst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ctr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accent1"/>
                </a:solidFill>
                <a:latin typeface="Arial" pitchFamily="34" charset="0"/>
              </a:defRPr>
            </a:lvl1pPr>
            <a:lvl2pPr marL="381000" indent="-188913" algn="ctr">
              <a:spcBef>
                <a:spcPct val="40000"/>
              </a:spcBef>
              <a:buClr>
                <a:schemeClr val="accent1"/>
              </a:buClr>
              <a:buChar char="-"/>
              <a:defRPr sz="2800">
                <a:solidFill>
                  <a:schemeClr val="accent1"/>
                </a:solidFill>
                <a:latin typeface="Arial" pitchFamily="34" charset="0"/>
              </a:defRPr>
            </a:lvl2pPr>
            <a:lvl3pPr marL="561975" indent="-179388" algn="ctr">
              <a:spcBef>
                <a:spcPct val="40000"/>
              </a:spcBef>
              <a:buClr>
                <a:schemeClr val="accent1"/>
              </a:buClr>
              <a:buChar char="-"/>
              <a:defRPr sz="2400">
                <a:solidFill>
                  <a:schemeClr val="accent1"/>
                </a:solidFill>
                <a:latin typeface="Arial" pitchFamily="34" charset="0"/>
              </a:defRPr>
            </a:lvl3pPr>
            <a:lvl4pPr marL="768350" indent="-204788" algn="ctr">
              <a:spcBef>
                <a:spcPct val="40000"/>
              </a:spcBef>
              <a:buClr>
                <a:schemeClr val="accent1"/>
              </a:buClr>
              <a:buChar char="-"/>
              <a:defRPr sz="2000">
                <a:solidFill>
                  <a:schemeClr val="accent1"/>
                </a:solidFill>
                <a:latin typeface="Arial" pitchFamily="34" charset="0"/>
              </a:defRPr>
            </a:lvl4pPr>
            <a:lvl5pPr marL="1050925" indent="-168275" algn="ctr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5pPr>
            <a:lvl6pPr marL="15081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6pPr>
            <a:lvl7pPr marL="19653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7pPr>
            <a:lvl8pPr marL="24225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8pPr>
            <a:lvl9pPr marL="28797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Clr>
                <a:srgbClr val="000000"/>
              </a:buClr>
              <a:buFont typeface="Times New Roman" pitchFamily="18" charset="0"/>
              <a:buNone/>
            </a:pPr>
            <a:endParaRPr lang="it-IT" altLang="it-IT" sz="1800">
              <a:solidFill>
                <a:schemeClr val="tx1"/>
              </a:solidFill>
            </a:endParaRPr>
          </a:p>
        </p:txBody>
      </p:sp>
      <p:sp>
        <p:nvSpPr>
          <p:cNvPr id="6" name="Rettangolo arrotondato 5"/>
          <p:cNvSpPr>
            <a:spLocks noChangeArrowheads="1"/>
          </p:cNvSpPr>
          <p:nvPr/>
        </p:nvSpPr>
        <p:spPr bwMode="auto">
          <a:xfrm>
            <a:off x="4395788" y="560388"/>
            <a:ext cx="1511300" cy="6388100"/>
          </a:xfrm>
          <a:prstGeom prst="roundRect">
            <a:avLst>
              <a:gd name="adj" fmla="val 16667"/>
            </a:avLst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ctr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accent1"/>
                </a:solidFill>
                <a:latin typeface="Arial" pitchFamily="34" charset="0"/>
              </a:defRPr>
            </a:lvl1pPr>
            <a:lvl2pPr marL="381000" indent="-188913" algn="ctr">
              <a:spcBef>
                <a:spcPct val="40000"/>
              </a:spcBef>
              <a:buClr>
                <a:schemeClr val="accent1"/>
              </a:buClr>
              <a:buChar char="-"/>
              <a:defRPr sz="2800">
                <a:solidFill>
                  <a:schemeClr val="accent1"/>
                </a:solidFill>
                <a:latin typeface="Arial" pitchFamily="34" charset="0"/>
              </a:defRPr>
            </a:lvl2pPr>
            <a:lvl3pPr marL="561975" indent="-179388" algn="ctr">
              <a:spcBef>
                <a:spcPct val="40000"/>
              </a:spcBef>
              <a:buClr>
                <a:schemeClr val="accent1"/>
              </a:buClr>
              <a:buChar char="-"/>
              <a:defRPr sz="2400">
                <a:solidFill>
                  <a:schemeClr val="accent1"/>
                </a:solidFill>
                <a:latin typeface="Arial" pitchFamily="34" charset="0"/>
              </a:defRPr>
            </a:lvl3pPr>
            <a:lvl4pPr marL="768350" indent="-204788" algn="ctr">
              <a:spcBef>
                <a:spcPct val="40000"/>
              </a:spcBef>
              <a:buClr>
                <a:schemeClr val="accent1"/>
              </a:buClr>
              <a:buChar char="-"/>
              <a:defRPr sz="2000">
                <a:solidFill>
                  <a:schemeClr val="accent1"/>
                </a:solidFill>
                <a:latin typeface="Arial" pitchFamily="34" charset="0"/>
              </a:defRPr>
            </a:lvl4pPr>
            <a:lvl5pPr marL="1050925" indent="-168275" algn="ctr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5pPr>
            <a:lvl6pPr marL="15081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6pPr>
            <a:lvl7pPr marL="19653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7pPr>
            <a:lvl8pPr marL="24225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8pPr>
            <a:lvl9pPr marL="28797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Clr>
                <a:srgbClr val="000000"/>
              </a:buClr>
              <a:buFont typeface="Times New Roman" pitchFamily="18" charset="0"/>
              <a:buNone/>
            </a:pPr>
            <a:endParaRPr lang="it-IT" altLang="it-IT" sz="1800">
              <a:solidFill>
                <a:schemeClr val="tx1"/>
              </a:solidFill>
            </a:endParaRPr>
          </a:p>
        </p:txBody>
      </p:sp>
      <p:sp>
        <p:nvSpPr>
          <p:cNvPr id="8" name="Rettangolo arrotondato 7"/>
          <p:cNvSpPr>
            <a:spLocks noChangeArrowheads="1"/>
          </p:cNvSpPr>
          <p:nvPr/>
        </p:nvSpPr>
        <p:spPr bwMode="auto">
          <a:xfrm>
            <a:off x="7591425" y="554038"/>
            <a:ext cx="1552576" cy="6388100"/>
          </a:xfrm>
          <a:prstGeom prst="roundRect">
            <a:avLst>
              <a:gd name="adj" fmla="val 16667"/>
            </a:avLst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ctr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accent1"/>
                </a:solidFill>
                <a:latin typeface="Arial" pitchFamily="34" charset="0"/>
              </a:defRPr>
            </a:lvl1pPr>
            <a:lvl2pPr marL="381000" indent="-188913" algn="ctr">
              <a:spcBef>
                <a:spcPct val="40000"/>
              </a:spcBef>
              <a:buClr>
                <a:schemeClr val="accent1"/>
              </a:buClr>
              <a:buChar char="-"/>
              <a:defRPr sz="2800">
                <a:solidFill>
                  <a:schemeClr val="accent1"/>
                </a:solidFill>
                <a:latin typeface="Arial" pitchFamily="34" charset="0"/>
              </a:defRPr>
            </a:lvl2pPr>
            <a:lvl3pPr marL="561975" indent="-179388" algn="ctr">
              <a:spcBef>
                <a:spcPct val="40000"/>
              </a:spcBef>
              <a:buClr>
                <a:schemeClr val="accent1"/>
              </a:buClr>
              <a:buChar char="-"/>
              <a:defRPr sz="2400">
                <a:solidFill>
                  <a:schemeClr val="accent1"/>
                </a:solidFill>
                <a:latin typeface="Arial" pitchFamily="34" charset="0"/>
              </a:defRPr>
            </a:lvl3pPr>
            <a:lvl4pPr marL="768350" indent="-204788" algn="ctr">
              <a:spcBef>
                <a:spcPct val="40000"/>
              </a:spcBef>
              <a:buClr>
                <a:schemeClr val="accent1"/>
              </a:buClr>
              <a:buChar char="-"/>
              <a:defRPr sz="2000">
                <a:solidFill>
                  <a:schemeClr val="accent1"/>
                </a:solidFill>
                <a:latin typeface="Arial" pitchFamily="34" charset="0"/>
              </a:defRPr>
            </a:lvl4pPr>
            <a:lvl5pPr marL="1050925" indent="-168275" algn="ctr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5pPr>
            <a:lvl6pPr marL="15081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6pPr>
            <a:lvl7pPr marL="19653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7pPr>
            <a:lvl8pPr marL="24225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8pPr>
            <a:lvl9pPr marL="28797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Clr>
                <a:srgbClr val="000000"/>
              </a:buClr>
              <a:buFont typeface="Times New Roman" pitchFamily="18" charset="0"/>
              <a:buNone/>
            </a:pPr>
            <a:endParaRPr lang="it-IT" altLang="it-IT" sz="1800">
              <a:solidFill>
                <a:schemeClr val="tx1"/>
              </a:solidFill>
            </a:endParaRPr>
          </a:p>
        </p:txBody>
      </p:sp>
      <p:sp>
        <p:nvSpPr>
          <p:cNvPr id="7" name="Rettangolo arrotondato 6"/>
          <p:cNvSpPr>
            <a:spLocks noChangeArrowheads="1"/>
          </p:cNvSpPr>
          <p:nvPr/>
        </p:nvSpPr>
        <p:spPr bwMode="auto">
          <a:xfrm>
            <a:off x="-47625" y="1484784"/>
            <a:ext cx="9248775" cy="720080"/>
          </a:xfrm>
          <a:prstGeom prst="roundRect">
            <a:avLst>
              <a:gd name="adj" fmla="val 16667"/>
            </a:avLst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ctr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accent1"/>
                </a:solidFill>
                <a:latin typeface="Arial" pitchFamily="34" charset="0"/>
              </a:defRPr>
            </a:lvl1pPr>
            <a:lvl2pPr marL="381000" indent="-188913" algn="ctr">
              <a:spcBef>
                <a:spcPct val="40000"/>
              </a:spcBef>
              <a:buClr>
                <a:schemeClr val="accent1"/>
              </a:buClr>
              <a:buChar char="-"/>
              <a:defRPr sz="2800">
                <a:solidFill>
                  <a:schemeClr val="accent1"/>
                </a:solidFill>
                <a:latin typeface="Arial" pitchFamily="34" charset="0"/>
              </a:defRPr>
            </a:lvl2pPr>
            <a:lvl3pPr marL="561975" indent="-179388" algn="ctr">
              <a:spcBef>
                <a:spcPct val="40000"/>
              </a:spcBef>
              <a:buClr>
                <a:schemeClr val="accent1"/>
              </a:buClr>
              <a:buChar char="-"/>
              <a:defRPr sz="2400">
                <a:solidFill>
                  <a:schemeClr val="accent1"/>
                </a:solidFill>
                <a:latin typeface="Arial" pitchFamily="34" charset="0"/>
              </a:defRPr>
            </a:lvl3pPr>
            <a:lvl4pPr marL="768350" indent="-204788" algn="ctr">
              <a:spcBef>
                <a:spcPct val="40000"/>
              </a:spcBef>
              <a:buClr>
                <a:schemeClr val="accent1"/>
              </a:buClr>
              <a:buChar char="-"/>
              <a:defRPr sz="2000">
                <a:solidFill>
                  <a:schemeClr val="accent1"/>
                </a:solidFill>
                <a:latin typeface="Arial" pitchFamily="34" charset="0"/>
              </a:defRPr>
            </a:lvl4pPr>
            <a:lvl5pPr marL="1050925" indent="-168275" algn="ctr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5pPr>
            <a:lvl6pPr marL="15081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6pPr>
            <a:lvl7pPr marL="19653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7pPr>
            <a:lvl8pPr marL="24225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8pPr>
            <a:lvl9pPr marL="2879725" indent="-168275" algn="ctr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»"/>
              <a:defRPr sz="2000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Clr>
                <a:srgbClr val="000000"/>
              </a:buClr>
              <a:buFont typeface="Times New Roman" pitchFamily="18" charset="0"/>
              <a:buNone/>
            </a:pPr>
            <a:endParaRPr lang="it-IT" altLang="it-IT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50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2" t="21428" r="20463" b="28373"/>
          <a:stretch/>
        </p:blipFill>
        <p:spPr bwMode="auto">
          <a:xfrm>
            <a:off x="827584" y="1412776"/>
            <a:ext cx="7707086" cy="3672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884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4" t="21428" r="22806" b="14484"/>
          <a:stretch/>
        </p:blipFill>
        <p:spPr bwMode="auto">
          <a:xfrm>
            <a:off x="2650371" y="620688"/>
            <a:ext cx="6026085" cy="4904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883993">
            <a:off x="396951" y="324450"/>
            <a:ext cx="2667754" cy="2338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257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9" t="21078" r="21021" b="12898"/>
          <a:stretch/>
        </p:blipFill>
        <p:spPr bwMode="auto">
          <a:xfrm>
            <a:off x="570493" y="487332"/>
            <a:ext cx="8033955" cy="5389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72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2"/>
          <p:cNvSpPr>
            <a:spLocks noGrp="1" noChangeArrowheads="1"/>
          </p:cNvSpPr>
          <p:nvPr>
            <p:ph type="title"/>
          </p:nvPr>
        </p:nvSpPr>
        <p:spPr>
          <a:xfrm>
            <a:off x="344488" y="596677"/>
            <a:ext cx="8475662" cy="600075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it-IT" altLang="it-IT" dirty="0" smtClean="0">
                <a:solidFill>
                  <a:srgbClr val="C00000"/>
                </a:solidFill>
              </a:rPr>
              <a:t>Bando ISI 2015 – Le risorse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55576" y="1844824"/>
            <a:ext cx="7632848" cy="34778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 algn="ctr">
              <a:buClr>
                <a:schemeClr val="accent1"/>
              </a:buClr>
              <a:buSzPct val="100000"/>
              <a:tabLst>
                <a:tab pos="447675" algn="l"/>
              </a:tabLst>
              <a:defRPr/>
            </a:pPr>
            <a:r>
              <a:rPr lang="it-IT" sz="2000" dirty="0">
                <a:solidFill>
                  <a:schemeClr val="accent3"/>
                </a:solidFill>
                <a:ea typeface="Verdana" pitchFamily="34" charset="0"/>
                <a:cs typeface="Times New Roman" pitchFamily="18" charset="0"/>
              </a:rPr>
              <a:t>L’ammontare delle risorse stanziate dall’INAIL relative all’Avviso 2015 è pari a </a:t>
            </a:r>
            <a:endParaRPr lang="it-IT" sz="2000" dirty="0" smtClean="0">
              <a:solidFill>
                <a:schemeClr val="accent3"/>
              </a:solidFill>
              <a:ea typeface="Verdana" pitchFamily="34" charset="0"/>
              <a:cs typeface="Times New Roman" pitchFamily="18" charset="0"/>
            </a:endParaRPr>
          </a:p>
          <a:p>
            <a:pPr lvl="1" algn="ctr">
              <a:buClr>
                <a:schemeClr val="accent1"/>
              </a:buClr>
              <a:buSzPct val="100000"/>
              <a:tabLst>
                <a:tab pos="447675" algn="l"/>
              </a:tabLst>
              <a:defRPr/>
            </a:pPr>
            <a:r>
              <a:rPr lang="it-IT" sz="3200" b="1" dirty="0" smtClean="0">
                <a:solidFill>
                  <a:srgbClr val="C00000"/>
                </a:solidFill>
                <a:ea typeface="Verdana" pitchFamily="34" charset="0"/>
                <a:cs typeface="Times New Roman" pitchFamily="18" charset="0"/>
              </a:rPr>
              <a:t>€ </a:t>
            </a:r>
            <a:r>
              <a:rPr lang="it-IT" sz="3200" b="1" dirty="0">
                <a:solidFill>
                  <a:srgbClr val="C00000"/>
                </a:solidFill>
              </a:rPr>
              <a:t>276.269.986 </a:t>
            </a:r>
            <a:r>
              <a:rPr lang="it-IT" sz="3200" b="1" dirty="0">
                <a:solidFill>
                  <a:srgbClr val="C00000"/>
                </a:solidFill>
                <a:ea typeface="Verdana" pitchFamily="34" charset="0"/>
                <a:cs typeface="Times New Roman" pitchFamily="18" charset="0"/>
              </a:rPr>
              <a:t> </a:t>
            </a:r>
          </a:p>
          <a:p>
            <a:pPr lvl="1" algn="ctr">
              <a:buClr>
                <a:schemeClr val="accent1"/>
              </a:buClr>
              <a:buSzPct val="100000"/>
              <a:tabLst>
                <a:tab pos="447675" algn="l"/>
              </a:tabLst>
              <a:defRPr/>
            </a:pPr>
            <a:endParaRPr lang="it-IT" sz="2000" dirty="0">
              <a:solidFill>
                <a:schemeClr val="accent1">
                  <a:lumMod val="50000"/>
                </a:schemeClr>
              </a:solidFill>
              <a:ea typeface="Verdana" pitchFamily="34" charset="0"/>
              <a:cs typeface="Times New Roman" pitchFamily="18" charset="0"/>
            </a:endParaRPr>
          </a:p>
          <a:p>
            <a:pPr lvl="1" algn="ctr">
              <a:buClr>
                <a:schemeClr val="accent1"/>
              </a:buClr>
              <a:buSzPct val="100000"/>
              <a:tabLst>
                <a:tab pos="447675" algn="l"/>
              </a:tabLst>
              <a:defRPr/>
            </a:pPr>
            <a:r>
              <a:rPr lang="it-IT" sz="2000" dirty="0" smtClean="0">
                <a:solidFill>
                  <a:schemeClr val="accent3"/>
                </a:solidFill>
                <a:ea typeface="Verdana" pitchFamily="34" charset="0"/>
                <a:cs typeface="Times New Roman" pitchFamily="18" charset="0"/>
              </a:rPr>
              <a:t>Per </a:t>
            </a:r>
            <a:r>
              <a:rPr lang="it-IT" sz="2000" dirty="0">
                <a:solidFill>
                  <a:schemeClr val="accent3"/>
                </a:solidFill>
                <a:ea typeface="Verdana" pitchFamily="34" charset="0"/>
                <a:cs typeface="Times New Roman" pitchFamily="18" charset="0"/>
              </a:rPr>
              <a:t>il </a:t>
            </a:r>
            <a:r>
              <a:rPr lang="it-IT" sz="2000" b="1" dirty="0">
                <a:solidFill>
                  <a:srgbClr val="C00000"/>
                </a:solidFill>
                <a:ea typeface="Verdana" pitchFamily="34" charset="0"/>
                <a:cs typeface="Times New Roman" pitchFamily="18" charset="0"/>
              </a:rPr>
              <a:t>LAZIO</a:t>
            </a:r>
            <a:r>
              <a:rPr lang="it-IT" sz="2000" dirty="0">
                <a:ea typeface="Verdana" pitchFamily="34" charset="0"/>
                <a:cs typeface="Times New Roman" pitchFamily="18" charset="0"/>
              </a:rPr>
              <a:t> </a:t>
            </a:r>
            <a:r>
              <a:rPr lang="it-IT" sz="2000" dirty="0">
                <a:solidFill>
                  <a:schemeClr val="accent3"/>
                </a:solidFill>
                <a:ea typeface="Verdana" pitchFamily="34" charset="0"/>
                <a:cs typeface="Times New Roman" pitchFamily="18" charset="0"/>
              </a:rPr>
              <a:t>stanziati</a:t>
            </a:r>
            <a:r>
              <a:rPr lang="it-IT" sz="2000" dirty="0">
                <a:ea typeface="Verdana" pitchFamily="34" charset="0"/>
                <a:cs typeface="Times New Roman" pitchFamily="18" charset="0"/>
              </a:rPr>
              <a:t> </a:t>
            </a:r>
            <a:r>
              <a:rPr lang="it-IT" sz="2800" b="1" dirty="0">
                <a:solidFill>
                  <a:srgbClr val="C00000"/>
                </a:solidFill>
                <a:ea typeface="Verdana" pitchFamily="34" charset="0"/>
                <a:cs typeface="Times New Roman" pitchFamily="18" charset="0"/>
              </a:rPr>
              <a:t>€ 35.468.686</a:t>
            </a:r>
            <a:r>
              <a:rPr lang="it-IT" sz="2000" dirty="0">
                <a:solidFill>
                  <a:srgbClr val="FF0000"/>
                </a:solidFill>
                <a:ea typeface="Verdana" pitchFamily="34" charset="0"/>
                <a:cs typeface="Times New Roman" pitchFamily="18" charset="0"/>
              </a:rPr>
              <a:t>	</a:t>
            </a:r>
            <a:r>
              <a:rPr lang="it-IT" sz="2000" dirty="0" smtClean="0">
                <a:solidFill>
                  <a:schemeClr val="accent3"/>
                </a:solidFill>
                <a:ea typeface="Verdana" pitchFamily="34" charset="0"/>
                <a:cs typeface="Times New Roman" pitchFamily="18" charset="0"/>
              </a:rPr>
              <a:t>di cui</a:t>
            </a:r>
            <a:endParaRPr lang="it-IT" sz="2000" dirty="0">
              <a:solidFill>
                <a:schemeClr val="accent3"/>
              </a:solidFill>
              <a:ea typeface="Verdana" pitchFamily="34" charset="0"/>
              <a:cs typeface="Times New Roman" pitchFamily="18" charset="0"/>
            </a:endParaRPr>
          </a:p>
          <a:p>
            <a:pPr lvl="1" algn="ctr">
              <a:buClr>
                <a:schemeClr val="accent1"/>
              </a:buClr>
              <a:buSzPct val="100000"/>
              <a:tabLst>
                <a:tab pos="447675" algn="l"/>
              </a:tabLst>
              <a:defRPr/>
            </a:pPr>
            <a:endParaRPr lang="it-IT" sz="2000" dirty="0" smtClean="0">
              <a:solidFill>
                <a:srgbClr val="000000"/>
              </a:solidFill>
              <a:ea typeface="Verdana" pitchFamily="34" charset="0"/>
              <a:cs typeface="Times New Roman" pitchFamily="18" charset="0"/>
            </a:endParaRPr>
          </a:p>
          <a:p>
            <a:pPr lvl="1" algn="ctr">
              <a:buClr>
                <a:schemeClr val="accent1"/>
              </a:buClr>
              <a:buSzPct val="100000"/>
              <a:tabLst>
                <a:tab pos="447675" algn="l"/>
              </a:tabLst>
              <a:defRPr/>
            </a:pPr>
            <a:r>
              <a:rPr lang="it-IT" sz="2000" dirty="0" smtClean="0">
                <a:solidFill>
                  <a:srgbClr val="000000"/>
                </a:solidFill>
                <a:ea typeface="Verdana" pitchFamily="34" charset="0"/>
                <a:cs typeface="Times New Roman" pitchFamily="18" charset="0"/>
              </a:rPr>
              <a:t>-</a:t>
            </a:r>
            <a:r>
              <a:rPr lang="it-IT" sz="2000" dirty="0" smtClean="0">
                <a:solidFill>
                  <a:srgbClr val="FF0000"/>
                </a:solidFill>
                <a:ea typeface="Verdana" pitchFamily="34" charset="0"/>
                <a:cs typeface="Times New Roman" pitchFamily="18" charset="0"/>
              </a:rPr>
              <a:t> </a:t>
            </a:r>
            <a:r>
              <a:rPr lang="it-IT" sz="2000" b="1" dirty="0">
                <a:solidFill>
                  <a:srgbClr val="C00000"/>
                </a:solidFill>
                <a:ea typeface="Verdana" pitchFamily="34" charset="0"/>
                <a:cs typeface="Times New Roman" pitchFamily="18" charset="0"/>
              </a:rPr>
              <a:t>€ 24.828.080 </a:t>
            </a:r>
            <a:r>
              <a:rPr lang="it-IT" sz="2000" dirty="0">
                <a:solidFill>
                  <a:schemeClr val="accent3"/>
                </a:solidFill>
                <a:ea typeface="Verdana" pitchFamily="34" charset="0"/>
                <a:cs typeface="Times New Roman" pitchFamily="18" charset="0"/>
              </a:rPr>
              <a:t>per i progetti di </a:t>
            </a:r>
            <a:r>
              <a:rPr lang="it-IT" sz="2000" dirty="0" smtClean="0">
                <a:solidFill>
                  <a:schemeClr val="accent3"/>
                </a:solidFill>
                <a:ea typeface="Verdana" pitchFamily="34" charset="0"/>
                <a:cs typeface="Times New Roman" pitchFamily="18" charset="0"/>
              </a:rPr>
              <a:t>investimento </a:t>
            </a:r>
            <a:r>
              <a:rPr lang="it-IT" sz="2000" dirty="0">
                <a:solidFill>
                  <a:schemeClr val="accent3"/>
                </a:solidFill>
                <a:ea typeface="Verdana" pitchFamily="34" charset="0"/>
                <a:cs typeface="Times New Roman" pitchFamily="18" charset="0"/>
              </a:rPr>
              <a:t>e adozione modelli 	</a:t>
            </a:r>
            <a:r>
              <a:rPr lang="it-IT" sz="2000" dirty="0" smtClean="0">
                <a:solidFill>
                  <a:schemeClr val="accent3"/>
                </a:solidFill>
                <a:ea typeface="Verdana" pitchFamily="34" charset="0"/>
                <a:cs typeface="Times New Roman" pitchFamily="18" charset="0"/>
              </a:rPr>
              <a:t>organizzativi</a:t>
            </a:r>
            <a:endParaRPr lang="it-IT" sz="2000" dirty="0">
              <a:solidFill>
                <a:schemeClr val="accent3"/>
              </a:solidFill>
              <a:ea typeface="Verdana" pitchFamily="34" charset="0"/>
              <a:cs typeface="Times New Roman" pitchFamily="18" charset="0"/>
            </a:endParaRPr>
          </a:p>
          <a:p>
            <a:pPr lvl="1" algn="ctr">
              <a:buClr>
                <a:schemeClr val="accent1"/>
              </a:buClr>
              <a:buSzPct val="100000"/>
              <a:tabLst>
                <a:tab pos="447675" algn="l"/>
              </a:tabLst>
              <a:defRPr/>
            </a:pPr>
            <a:r>
              <a:rPr lang="it-IT" sz="2000" dirty="0">
                <a:solidFill>
                  <a:srgbClr val="000000"/>
                </a:solidFill>
                <a:ea typeface="Verdana" pitchFamily="34" charset="0"/>
                <a:cs typeface="Times New Roman" pitchFamily="18" charset="0"/>
              </a:rPr>
              <a:t>	</a:t>
            </a:r>
            <a:endParaRPr lang="it-IT" sz="2000" dirty="0" smtClean="0">
              <a:solidFill>
                <a:srgbClr val="000000"/>
              </a:solidFill>
              <a:ea typeface="Verdana" pitchFamily="34" charset="0"/>
              <a:cs typeface="Times New Roman" pitchFamily="18" charset="0"/>
            </a:endParaRPr>
          </a:p>
          <a:p>
            <a:pPr lvl="1" algn="ctr">
              <a:buClr>
                <a:schemeClr val="accent1"/>
              </a:buClr>
              <a:buSzPct val="100000"/>
              <a:tabLst>
                <a:tab pos="447675" algn="l"/>
              </a:tabLst>
              <a:defRPr/>
            </a:pPr>
            <a:r>
              <a:rPr lang="it-IT" sz="2000" dirty="0" smtClean="0">
                <a:solidFill>
                  <a:srgbClr val="000000"/>
                </a:solidFill>
                <a:ea typeface="Verdana" pitchFamily="34" charset="0"/>
                <a:cs typeface="Times New Roman" pitchFamily="18" charset="0"/>
              </a:rPr>
              <a:t>- </a:t>
            </a:r>
            <a:r>
              <a:rPr lang="it-IT" sz="2000" b="1" dirty="0">
                <a:solidFill>
                  <a:srgbClr val="C00000"/>
                </a:solidFill>
                <a:ea typeface="Verdana" pitchFamily="34" charset="0"/>
                <a:cs typeface="Times New Roman" pitchFamily="18" charset="0"/>
              </a:rPr>
              <a:t>€ </a:t>
            </a:r>
            <a:r>
              <a:rPr lang="it-IT" sz="2000" b="1" dirty="0" smtClean="0">
                <a:solidFill>
                  <a:srgbClr val="C00000"/>
                </a:solidFill>
                <a:ea typeface="Verdana" pitchFamily="34" charset="0"/>
                <a:cs typeface="Times New Roman" pitchFamily="18" charset="0"/>
              </a:rPr>
              <a:t>10.640.606</a:t>
            </a:r>
            <a:r>
              <a:rPr lang="it-IT" sz="2000" b="1" dirty="0" smtClean="0">
                <a:solidFill>
                  <a:srgbClr val="FF0000"/>
                </a:solidFill>
                <a:ea typeface="Verdana" pitchFamily="34" charset="0"/>
                <a:cs typeface="Times New Roman" pitchFamily="18" charset="0"/>
              </a:rPr>
              <a:t> </a:t>
            </a:r>
            <a:r>
              <a:rPr lang="it-IT" sz="2000" dirty="0">
                <a:solidFill>
                  <a:schemeClr val="accent3"/>
                </a:solidFill>
                <a:ea typeface="Verdana" pitchFamily="34" charset="0"/>
                <a:cs typeface="Times New Roman" pitchFamily="18" charset="0"/>
              </a:rPr>
              <a:t>per i progetti di </a:t>
            </a:r>
            <a:r>
              <a:rPr lang="it-IT" sz="2000" dirty="0" smtClean="0">
                <a:solidFill>
                  <a:schemeClr val="accent3"/>
                </a:solidFill>
                <a:ea typeface="Verdana" pitchFamily="34" charset="0"/>
                <a:cs typeface="Times New Roman" pitchFamily="18" charset="0"/>
              </a:rPr>
              <a:t>bonifica </a:t>
            </a:r>
            <a:r>
              <a:rPr lang="it-IT" sz="2000" dirty="0">
                <a:solidFill>
                  <a:schemeClr val="accent3"/>
                </a:solidFill>
                <a:ea typeface="Verdana" pitchFamily="34" charset="0"/>
                <a:cs typeface="Times New Roman" pitchFamily="18" charset="0"/>
              </a:rPr>
              <a:t>da amianto</a:t>
            </a:r>
          </a:p>
        </p:txBody>
      </p:sp>
    </p:spTree>
    <p:extLst>
      <p:ext uri="{BB962C8B-B14F-4D97-AF65-F5344CB8AC3E}">
        <p14:creationId xmlns:p14="http://schemas.microsoft.com/office/powerpoint/2010/main" val="52892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19869" y="2210088"/>
            <a:ext cx="8256587" cy="1938992"/>
          </a:xfrm>
          <a:prstGeom prst="rect">
            <a:avLst/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636588" lvl="1" indent="-457200">
              <a:buFont typeface="+mj-lt"/>
              <a:buAutoNum type="arabicPeriod"/>
              <a:defRPr/>
            </a:pPr>
            <a:r>
              <a:rPr lang="it-IT" altLang="zh-CN" sz="2400" dirty="0">
                <a:solidFill>
                  <a:srgbClr val="C00000"/>
                </a:solidFill>
                <a:ea typeface="宋体" charset="-122"/>
              </a:rPr>
              <a:t>Dimensione aziendale   </a:t>
            </a:r>
          </a:p>
          <a:p>
            <a:pPr marL="636588" lvl="1" indent="-457200">
              <a:buFont typeface="+mj-lt"/>
              <a:buAutoNum type="arabicPeriod"/>
              <a:defRPr/>
            </a:pPr>
            <a:r>
              <a:rPr lang="it-IT" altLang="zh-CN" sz="2400" dirty="0">
                <a:ea typeface="宋体" charset="-122"/>
              </a:rPr>
              <a:t>Tasso di tariffa</a:t>
            </a:r>
          </a:p>
          <a:p>
            <a:pPr marL="636588" lvl="1" indent="-457200">
              <a:buFont typeface="+mj-lt"/>
              <a:buAutoNum type="arabicPeriod"/>
              <a:defRPr/>
            </a:pPr>
            <a:r>
              <a:rPr lang="it-IT" altLang="zh-CN" sz="2400" dirty="0">
                <a:solidFill>
                  <a:srgbClr val="C00000"/>
                </a:solidFill>
                <a:ea typeface="宋体" charset="-122"/>
              </a:rPr>
              <a:t>Modello gestionale adottato</a:t>
            </a:r>
          </a:p>
          <a:p>
            <a:pPr marL="636588" lvl="1" indent="-457200">
              <a:buFont typeface="+mj-lt"/>
              <a:buAutoNum type="arabicPeriod"/>
              <a:defRPr/>
            </a:pPr>
            <a:r>
              <a:rPr lang="it-IT" altLang="zh-CN" sz="2400" dirty="0">
                <a:solidFill>
                  <a:schemeClr val="tx1"/>
                </a:solidFill>
                <a:ea typeface="宋体" charset="-122"/>
              </a:rPr>
              <a:t>Punteggio per adozione buone prassi</a:t>
            </a:r>
          </a:p>
          <a:p>
            <a:pPr marL="636588" lvl="1" indent="-457200">
              <a:buFont typeface="+mj-lt"/>
              <a:buAutoNum type="arabicPeriod"/>
              <a:defRPr/>
            </a:pPr>
            <a:r>
              <a:rPr lang="it-IT" altLang="zh-CN" sz="2400" dirty="0">
                <a:solidFill>
                  <a:schemeClr val="tx1"/>
                </a:solidFill>
                <a:ea typeface="宋体" charset="-122"/>
              </a:rPr>
              <a:t>Punteggio per collaborazione con le parti sociali </a:t>
            </a: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4583113" y="548680"/>
            <a:ext cx="4140200" cy="1255712"/>
          </a:xfrm>
          <a:prstGeom prst="ellipse">
            <a:avLst/>
          </a:prstGeom>
          <a:solidFill>
            <a:srgbClr val="FFFF99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200" dirty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Modelli organizzativi </a:t>
            </a:r>
          </a:p>
          <a:p>
            <a:pPr algn="ctr">
              <a:defRPr/>
            </a:pPr>
            <a:r>
              <a:rPr lang="it-IT" sz="2200" dirty="0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rPr>
              <a:t>e di responsabilità sociale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55613" y="4293096"/>
            <a:ext cx="2169184" cy="369332"/>
          </a:xfrm>
          <a:prstGeom prst="rect">
            <a:avLst/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it-IT"/>
            </a:defPPr>
            <a:lvl1pPr>
              <a:defRPr>
                <a:solidFill>
                  <a:schemeClr val="dk1"/>
                </a:solidFill>
                <a:latin typeface="+mn-lt"/>
              </a:defRPr>
            </a:lvl1pPr>
            <a:lvl2pPr marL="636588" lvl="1" indent="-457200">
              <a:buFont typeface="+mj-lt"/>
              <a:buAutoNum type="arabicPeriod"/>
              <a:defRPr sz="2400">
                <a:solidFill>
                  <a:schemeClr val="dk1"/>
                </a:solidFill>
                <a:latin typeface="+mj-lt"/>
                <a:ea typeface="宋体" charset="-122"/>
              </a:defRPr>
            </a:lvl2pPr>
            <a:lvl3pPr>
              <a:defRPr>
                <a:solidFill>
                  <a:schemeClr val="dk1"/>
                </a:solidFill>
                <a:latin typeface="+mn-lt"/>
              </a:defRPr>
            </a:lvl3pPr>
            <a:lvl4pPr>
              <a:defRPr>
                <a:solidFill>
                  <a:schemeClr val="dk1"/>
                </a:solidFill>
                <a:latin typeface="+mn-lt"/>
              </a:defRPr>
            </a:lvl4pPr>
            <a:lvl5pPr>
              <a:defRPr>
                <a:solidFill>
                  <a:schemeClr val="dk1"/>
                </a:solidFill>
                <a:latin typeface="+mn-lt"/>
              </a:defRPr>
            </a:lvl5pPr>
            <a:lvl6pPr>
              <a:defRPr>
                <a:solidFill>
                  <a:schemeClr val="dk1"/>
                </a:solidFill>
                <a:latin typeface="+mn-lt"/>
              </a:defRPr>
            </a:lvl6pPr>
            <a:lvl7pPr>
              <a:defRPr>
                <a:solidFill>
                  <a:schemeClr val="dk1"/>
                </a:solidFill>
                <a:latin typeface="+mn-lt"/>
              </a:defRPr>
            </a:lvl7pPr>
            <a:lvl8pPr>
              <a:defRPr>
                <a:solidFill>
                  <a:schemeClr val="dk1"/>
                </a:solidFill>
                <a:latin typeface="+mn-lt"/>
              </a:defRPr>
            </a:lvl8pPr>
            <a:lvl9pPr>
              <a:defRPr>
                <a:solidFill>
                  <a:schemeClr val="dk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it-IT" dirty="0" smtClean="0"/>
              <a:t>Bonus regionale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3217863" y="5085184"/>
            <a:ext cx="2808287" cy="68421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2600" dirty="0">
                <a:solidFill>
                  <a:srgbClr val="C00000"/>
                </a:solidFill>
              </a:rPr>
              <a:t>Soglia 120</a:t>
            </a:r>
          </a:p>
        </p:txBody>
      </p:sp>
      <p:sp>
        <p:nvSpPr>
          <p:cNvPr id="8" name="Freccia in giù 8"/>
          <p:cNvSpPr>
            <a:spLocks noChangeArrowheads="1"/>
          </p:cNvSpPr>
          <p:nvPr/>
        </p:nvSpPr>
        <p:spPr bwMode="auto">
          <a:xfrm>
            <a:off x="4127500" y="4365104"/>
            <a:ext cx="1079500" cy="520700"/>
          </a:xfrm>
          <a:prstGeom prst="downArrow">
            <a:avLst>
              <a:gd name="adj1" fmla="val 50000"/>
              <a:gd name="adj2" fmla="val 50000"/>
            </a:avLst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it-IT" alt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5085602" y="1963694"/>
            <a:ext cx="4032447" cy="2939266"/>
          </a:xfrm>
          <a:prstGeom prst="rect">
            <a:avLst/>
          </a:prstGeom>
          <a:solidFill>
            <a:srgbClr val="C00000"/>
          </a:solidFill>
          <a:ln cap="rnd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1" algn="just">
              <a:spcAft>
                <a:spcPts val="600"/>
              </a:spcAft>
              <a:buClr>
                <a:srgbClr val="FF0000"/>
              </a:buClr>
              <a:defRPr/>
            </a:pPr>
            <a:r>
              <a:rPr lang="it-IT" altLang="zh-CN" b="1" dirty="0">
                <a:solidFill>
                  <a:schemeClr val="bg1"/>
                </a:solidFill>
                <a:latin typeface="Calibri" panose="020F0502020204030204" pitchFamily="34" charset="0"/>
              </a:rPr>
              <a:t>Per il LAZIO</a:t>
            </a:r>
          </a:p>
          <a:p>
            <a:pPr>
              <a:defRPr/>
            </a:pPr>
            <a:r>
              <a:rPr lang="it-IT" b="1" dirty="0">
                <a:solidFill>
                  <a:schemeClr val="bg1"/>
                </a:solidFill>
                <a:latin typeface="Calibri" panose="020F0502020204030204" pitchFamily="34" charset="0"/>
              </a:rPr>
              <a:t>5 punti di bonus alle imprese che sono attive nei seguenti  settori ATECO: </a:t>
            </a:r>
          </a:p>
          <a:p>
            <a:pPr>
              <a:defRPr/>
            </a:pPr>
            <a:endParaRPr lang="it-IT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it-IT" b="1" dirty="0">
                <a:solidFill>
                  <a:schemeClr val="bg1"/>
                </a:solidFill>
                <a:latin typeface="Calibri" panose="020F0502020204030204" pitchFamily="34" charset="0"/>
              </a:rPr>
              <a:t>C16: Industria del </a:t>
            </a:r>
            <a:r>
              <a:rPr lang="it-IT" b="1" u="sng" dirty="0">
                <a:solidFill>
                  <a:schemeClr val="bg1"/>
                </a:solidFill>
                <a:latin typeface="Calibri" panose="020F0502020204030204" pitchFamily="34" charset="0"/>
              </a:rPr>
              <a:t>legno</a:t>
            </a:r>
            <a:r>
              <a:rPr lang="it-IT" b="1" dirty="0">
                <a:solidFill>
                  <a:schemeClr val="bg1"/>
                </a:solidFill>
                <a:latin typeface="Calibri" panose="020F0502020204030204" pitchFamily="34" charset="0"/>
              </a:rPr>
              <a:t> e dei prodotti in legno e sughero (esclusi i mobili); fabbricazione di articoli in </a:t>
            </a:r>
            <a:r>
              <a:rPr lang="it-IT" b="1" u="sng" dirty="0">
                <a:solidFill>
                  <a:schemeClr val="bg1"/>
                </a:solidFill>
                <a:latin typeface="Calibri" panose="020F0502020204030204" pitchFamily="34" charset="0"/>
              </a:rPr>
              <a:t>paglia</a:t>
            </a:r>
            <a:r>
              <a:rPr lang="it-IT" b="1" dirty="0">
                <a:solidFill>
                  <a:schemeClr val="bg1"/>
                </a:solidFill>
                <a:latin typeface="Calibri" panose="020F0502020204030204" pitchFamily="34" charset="0"/>
              </a:rPr>
              <a:t> e materiali da intreccio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it-IT" altLang="zh-CN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it-IT" b="1" dirty="0">
                <a:solidFill>
                  <a:schemeClr val="bg1"/>
                </a:solidFill>
                <a:latin typeface="Calibri" panose="020F0502020204030204" pitchFamily="34" charset="0"/>
              </a:rPr>
              <a:t>C24: METALLURGIA</a:t>
            </a:r>
          </a:p>
        </p:txBody>
      </p:sp>
    </p:spTree>
    <p:extLst>
      <p:ext uri="{BB962C8B-B14F-4D97-AF65-F5344CB8AC3E}">
        <p14:creationId xmlns:p14="http://schemas.microsoft.com/office/powerpoint/2010/main" val="190500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610589" y="745692"/>
            <a:ext cx="43687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t-IT" sz="3200" b="1" dirty="0">
                <a:solidFill>
                  <a:srgbClr val="C00000"/>
                </a:solidFill>
                <a:latin typeface="Calibri" panose="020F0502020204030204" pitchFamily="34" charset="0"/>
              </a:rPr>
              <a:t>Le tipologie d’intervento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/>
          <a:stretch/>
        </p:blipFill>
        <p:spPr bwMode="auto">
          <a:xfrm>
            <a:off x="374072" y="1544638"/>
            <a:ext cx="8555615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323528" y="3717032"/>
            <a:ext cx="8576251" cy="576064"/>
          </a:xfrm>
          <a:prstGeom prst="rect">
            <a:avLst/>
          </a:prstGeom>
          <a:noFill/>
          <a:ln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135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7" t="19048" r="23921" b="15476"/>
          <a:stretch/>
        </p:blipFill>
        <p:spPr bwMode="auto">
          <a:xfrm>
            <a:off x="1259632" y="908720"/>
            <a:ext cx="6560457" cy="478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400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3" t="20639" r="21834" b="23606"/>
          <a:stretch/>
        </p:blipFill>
        <p:spPr bwMode="auto">
          <a:xfrm>
            <a:off x="1001217" y="1052736"/>
            <a:ext cx="7315199" cy="4078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26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olo 1"/>
          <p:cNvSpPr>
            <a:spLocks noGrp="1"/>
          </p:cNvSpPr>
          <p:nvPr>
            <p:ph type="title"/>
          </p:nvPr>
        </p:nvSpPr>
        <p:spPr>
          <a:xfrm>
            <a:off x="502920" y="4725144"/>
            <a:ext cx="8183880" cy="1051560"/>
          </a:xfrm>
        </p:spPr>
        <p:txBody>
          <a:bodyPr/>
          <a:lstStyle/>
          <a:p>
            <a:pPr algn="ctr"/>
            <a:r>
              <a:rPr lang="it-IT" altLang="it-IT" dirty="0" smtClean="0"/>
              <a:t>Oscillazione per prevenzione</a:t>
            </a:r>
          </a:p>
        </p:txBody>
      </p:sp>
      <p:sp>
        <p:nvSpPr>
          <p:cNvPr id="12291" name="Segnaposto contenuto 2"/>
          <p:cNvSpPr>
            <a:spLocks noGrp="1"/>
          </p:cNvSpPr>
          <p:nvPr>
            <p:ph idx="1"/>
          </p:nvPr>
        </p:nvSpPr>
        <p:spPr>
          <a:xfrm>
            <a:off x="502920" y="764704"/>
            <a:ext cx="8183880" cy="4187952"/>
          </a:xfrm>
        </p:spPr>
        <p:txBody>
          <a:bodyPr>
            <a:normAutofit/>
          </a:bodyPr>
          <a:lstStyle/>
          <a:p>
            <a:pPr marL="0" indent="0" algn="ctr">
              <a:buFont typeface="Wingdings" pitchFamily="2" charset="2"/>
              <a:buNone/>
            </a:pPr>
            <a:r>
              <a:rPr lang="it-IT" altLang="it-IT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Art.24 del D.M. 12 dicembre 2000 (M.A.T. - </a:t>
            </a:r>
            <a:r>
              <a:rPr lang="it-IT" altLang="it-IT" sz="2000" b="1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Modalità per l’applicazione delle tariffe dei premi INAIL</a:t>
            </a:r>
            <a:r>
              <a:rPr lang="it-IT" altLang="it-IT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) </a:t>
            </a:r>
          </a:p>
          <a:p>
            <a:pPr marL="0" indent="0" algn="ctr">
              <a:buFont typeface="Wingdings" pitchFamily="2" charset="2"/>
              <a:buNone/>
            </a:pPr>
            <a:endParaRPr lang="it-IT" altLang="it-IT" sz="2000" dirty="0" smtClean="0">
              <a:solidFill>
                <a:schemeClr val="accent3"/>
              </a:solidFill>
              <a:latin typeface="Calibri" panose="020F0502020204030204" pitchFamily="34" charset="0"/>
            </a:endParaRPr>
          </a:p>
          <a:p>
            <a:pPr marL="0" indent="0" algn="just">
              <a:buFont typeface="Wingdings" pitchFamily="2" charset="2"/>
              <a:buNone/>
            </a:pPr>
            <a:r>
              <a:rPr lang="it-IT" altLang="it-IT" sz="20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Trascorsi i primi due anni dalla data d'inizio dell'attività, l'INAIL, in relazione agli interventi effettuati per il miglioramento delle condizioni di sicurezza e di igiene nei luoghi di lavoro, anche in attuazione delle disposizioni del decreto legislativo 19 settembre 1994, n. 626, e successive modifiche ed integrazioni, e delle specifiche normative di settore, può applicare al datore di lavoro che sia in regola con le disposizioni in materia di prevenzione infortuni e di igiene del lavoro e con gli adempimenti contributivi ed assicurativi, una riduzione del tasso medio di tariffa</a:t>
            </a:r>
          </a:p>
        </p:txBody>
      </p:sp>
    </p:spTree>
    <p:extLst>
      <p:ext uri="{BB962C8B-B14F-4D97-AF65-F5344CB8AC3E}">
        <p14:creationId xmlns:p14="http://schemas.microsoft.com/office/powerpoint/2010/main" val="239314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olo 1"/>
          <p:cNvSpPr>
            <a:spLocks noGrp="1"/>
          </p:cNvSpPr>
          <p:nvPr>
            <p:ph type="title"/>
          </p:nvPr>
        </p:nvSpPr>
        <p:spPr>
          <a:xfrm>
            <a:off x="502920" y="4725144"/>
            <a:ext cx="8183880" cy="1051560"/>
          </a:xfrm>
        </p:spPr>
        <p:txBody>
          <a:bodyPr/>
          <a:lstStyle/>
          <a:p>
            <a:pPr algn="ctr"/>
            <a:r>
              <a:rPr lang="it-IT" altLang="it-IT" dirty="0" smtClean="0"/>
              <a:t>Oscillazione per prevenzione</a:t>
            </a:r>
          </a:p>
        </p:txBody>
      </p:sp>
      <p:sp>
        <p:nvSpPr>
          <p:cNvPr id="12291" name="Segnaposto contenuto 2"/>
          <p:cNvSpPr>
            <a:spLocks noGrp="1"/>
          </p:cNvSpPr>
          <p:nvPr>
            <p:ph idx="1"/>
          </p:nvPr>
        </p:nvSpPr>
        <p:spPr>
          <a:xfrm>
            <a:off x="502920" y="764704"/>
            <a:ext cx="8183880" cy="4187952"/>
          </a:xfrm>
        </p:spPr>
        <p:txBody>
          <a:bodyPr>
            <a:normAutofit fontScale="92500"/>
          </a:bodyPr>
          <a:lstStyle/>
          <a:p>
            <a:pPr marL="0" indent="0" algn="ctr">
              <a:buFont typeface="Wingdings" pitchFamily="2" charset="2"/>
              <a:buNone/>
            </a:pPr>
            <a:r>
              <a:rPr lang="it-IT" altLang="it-IT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Art.24 del D.M. 12 dicembre 2000 (M.A.T. - </a:t>
            </a:r>
            <a:r>
              <a:rPr lang="it-IT" altLang="it-IT" sz="2000" b="1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Modalità per l’applicazione delle tariffe dei premi INAIL</a:t>
            </a:r>
            <a:r>
              <a:rPr lang="it-IT" altLang="it-IT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) </a:t>
            </a:r>
          </a:p>
          <a:p>
            <a:pPr marL="0" indent="0" algn="ctr">
              <a:buFont typeface="Wingdings" pitchFamily="2" charset="2"/>
              <a:buNone/>
            </a:pPr>
            <a:endParaRPr lang="it-IT" altLang="it-IT" sz="2000" dirty="0" smtClean="0">
              <a:solidFill>
                <a:schemeClr val="accent3"/>
              </a:solidFill>
              <a:latin typeface="Calibri" panose="020F0502020204030204" pitchFamily="34" charset="0"/>
            </a:endParaRPr>
          </a:p>
          <a:p>
            <a:pPr marL="0" indent="0" algn="just">
              <a:buFont typeface="Wingdings" pitchFamily="2" charset="2"/>
              <a:buNone/>
            </a:pPr>
            <a:r>
              <a:rPr lang="it-IT" altLang="it-IT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Trascorsi i primi due anni dalla data d'inizio dell'attività</a:t>
            </a:r>
            <a:r>
              <a:rPr lang="it-IT" altLang="it-IT" sz="20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, l'INAIL, in relazione agli interventi effettuati </a:t>
            </a:r>
            <a:r>
              <a:rPr lang="it-IT" altLang="it-IT" sz="26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per il miglioramento delle condizioni di sicurezza e di igiene nei luoghi di lavoro</a:t>
            </a:r>
            <a:r>
              <a:rPr lang="it-IT" altLang="it-IT" sz="20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, anche in attuazione delle disposizioni del decreto legislativo 19 settembre 1994, n. 626, e successive modifiche ed integrazioni, e delle specifiche normative di settore, può applicare al datore di lavoro che </a:t>
            </a:r>
            <a:r>
              <a:rPr lang="it-IT" altLang="it-IT" sz="26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sia in regola con le disposizioni in materia di prevenzione infortuni e di igiene del lavoro e con gli adempimenti contributivi ed assicurativi,</a:t>
            </a:r>
            <a:r>
              <a:rPr lang="it-IT" altLang="it-IT" sz="20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 una riduzione del tasso medio di tariffa</a:t>
            </a:r>
          </a:p>
        </p:txBody>
      </p:sp>
    </p:spTree>
    <p:extLst>
      <p:ext uri="{BB962C8B-B14F-4D97-AF65-F5344CB8AC3E}">
        <p14:creationId xmlns:p14="http://schemas.microsoft.com/office/powerpoint/2010/main" val="99248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74" y="908720"/>
            <a:ext cx="8028274" cy="4635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3" name="CasellaDiTesto 4"/>
          <p:cNvSpPr txBox="1">
            <a:spLocks noChangeArrowheads="1"/>
          </p:cNvSpPr>
          <p:nvPr/>
        </p:nvSpPr>
        <p:spPr bwMode="auto">
          <a:xfrm>
            <a:off x="838254" y="429872"/>
            <a:ext cx="7504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it-IT" altLang="it-IT" sz="2400" dirty="0">
                <a:solidFill>
                  <a:srgbClr val="C00000"/>
                </a:solidFill>
              </a:rPr>
              <a:t>LAZIO - Domande presentate per Sede e per anno</a:t>
            </a:r>
          </a:p>
        </p:txBody>
      </p:sp>
    </p:spTree>
    <p:extLst>
      <p:ext uri="{BB962C8B-B14F-4D97-AF65-F5344CB8AC3E}">
        <p14:creationId xmlns:p14="http://schemas.microsoft.com/office/powerpoint/2010/main" val="219004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03648" y="836712"/>
            <a:ext cx="3152645" cy="5556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rIns="0"/>
          <a:lstStyle>
            <a:lvl1pPr marL="190500" indent="-190500" algn="ctr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81000" indent="-188913" algn="ctr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-"/>
              <a:defRPr>
                <a:solidFill>
                  <a:schemeClr val="accent1"/>
                </a:solidFill>
                <a:latin typeface="+mn-lt"/>
              </a:defRPr>
            </a:lvl2pPr>
            <a:lvl3pPr marL="561975" indent="-179388" algn="ctr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-"/>
              <a:defRPr>
                <a:solidFill>
                  <a:schemeClr val="accent1"/>
                </a:solidFill>
                <a:latin typeface="+mn-lt"/>
              </a:defRPr>
            </a:lvl3pPr>
            <a:lvl4pPr marL="768350" indent="-204788" algn="ctr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Char char="-"/>
              <a:defRPr>
                <a:solidFill>
                  <a:schemeClr val="accent1"/>
                </a:solidFill>
                <a:latin typeface="+mn-lt"/>
              </a:defRPr>
            </a:lvl4pPr>
            <a:lvl5pPr marL="1050925" indent="-168275" algn="ctr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defRPr>
                <a:solidFill>
                  <a:schemeClr val="accent1"/>
                </a:solidFill>
                <a:latin typeface="+mn-lt"/>
              </a:defRPr>
            </a:lvl5pPr>
            <a:lvl6pPr marL="1508125" indent="-168275" algn="ctr" rtl="0" fontAlgn="base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defRPr>
                <a:solidFill>
                  <a:schemeClr val="accent1"/>
                </a:solidFill>
                <a:latin typeface="+mn-lt"/>
              </a:defRPr>
            </a:lvl6pPr>
            <a:lvl7pPr marL="1965325" indent="-168275" algn="ctr" rtl="0" fontAlgn="base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defRPr>
                <a:solidFill>
                  <a:schemeClr val="accent1"/>
                </a:solidFill>
                <a:latin typeface="+mn-lt"/>
              </a:defRPr>
            </a:lvl7pPr>
            <a:lvl8pPr marL="2422525" indent="-168275" algn="ctr" rtl="0" fontAlgn="base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defRPr>
                <a:solidFill>
                  <a:schemeClr val="accent1"/>
                </a:solidFill>
                <a:latin typeface="+mn-lt"/>
              </a:defRPr>
            </a:lvl8pPr>
            <a:lvl9pPr marL="2879725" indent="-168275" algn="ctr" rtl="0" fontAlgn="base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defRPr>
                <a:solidFill>
                  <a:schemeClr val="accent1"/>
                </a:solidFill>
                <a:latin typeface="+mn-lt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it-IT" altLang="it-IT" sz="2200" b="1" kern="0" dirty="0" smtClean="0">
                <a:solidFill>
                  <a:srgbClr val="C00000"/>
                </a:solidFill>
              </a:rPr>
              <a:t>Requisiti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6290053" y="1528618"/>
            <a:ext cx="1966665" cy="503237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it-IT" altLang="it-IT" sz="2800">
                <a:solidFill>
                  <a:srgbClr val="002060"/>
                </a:solidFill>
              </a:rPr>
              <a:t>Scadenza</a:t>
            </a:r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560889" y="1485755"/>
            <a:ext cx="5222503" cy="244316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/>
            <a:r>
              <a:rPr lang="it-IT" altLang="it-IT" sz="2200">
                <a:solidFill>
                  <a:srgbClr val="002060"/>
                </a:solidFill>
              </a:rPr>
              <a:t>Le aziende che, dopo il primo biennio di attività, hanno effettuato interventi per il miglioramento delle condizioni di sicurezza e di igiene nei luoghi di lavoro, </a:t>
            </a:r>
            <a:r>
              <a:rPr lang="it-IT" altLang="it-IT" sz="2200" u="sng">
                <a:solidFill>
                  <a:srgbClr val="002060"/>
                </a:solidFill>
              </a:rPr>
              <a:t>IN AGGIUNTA A QUELLI MINIMI PREVISTI DALLA NORMATIVA IN MATERIA </a:t>
            </a:r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6075363" y="2132856"/>
            <a:ext cx="2376487" cy="1570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2400">
                <a:solidFill>
                  <a:srgbClr val="FF0000"/>
                </a:solidFill>
              </a:rPr>
              <a:t>28/02/2016</a:t>
            </a:r>
          </a:p>
          <a:p>
            <a:pPr algn="ctr" eaLnBrk="1" hangingPunct="1">
              <a:spcBef>
                <a:spcPct val="50000"/>
              </a:spcBef>
            </a:pPr>
            <a:endParaRPr lang="it-IT" altLang="it-IT" sz="240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it-IT" altLang="it-IT" sz="2400">
                <a:solidFill>
                  <a:srgbClr val="FF0000"/>
                </a:solidFill>
              </a:rPr>
              <a:t>29/02/2016</a:t>
            </a:r>
          </a:p>
        </p:txBody>
      </p:sp>
      <p:sp>
        <p:nvSpPr>
          <p:cNvPr id="18438" name="Text Box 8"/>
          <p:cNvSpPr txBox="1">
            <a:spLocks noChangeArrowheads="1"/>
          </p:cNvSpPr>
          <p:nvPr/>
        </p:nvSpPr>
        <p:spPr bwMode="auto">
          <a:xfrm>
            <a:off x="6003925" y="3789040"/>
            <a:ext cx="2592388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2800" dirty="0">
                <a:solidFill>
                  <a:schemeClr val="hlink"/>
                </a:solidFill>
              </a:rPr>
              <a:t>PUNTO CLIENTE </a:t>
            </a:r>
            <a:r>
              <a:rPr lang="it-IT" altLang="it-IT" sz="2200" dirty="0">
                <a:solidFill>
                  <a:schemeClr val="hlink"/>
                </a:solidFill>
              </a:rPr>
              <a:t>Procedura on-line</a:t>
            </a:r>
          </a:p>
        </p:txBody>
      </p:sp>
      <p:sp>
        <p:nvSpPr>
          <p:cNvPr id="18439" name="Rectangle 4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it-IT" altLang="it-IT" dirty="0" smtClean="0"/>
              <a:t>Oscillazione per prevenzione</a:t>
            </a:r>
          </a:p>
        </p:txBody>
      </p:sp>
      <p:sp>
        <p:nvSpPr>
          <p:cNvPr id="18440" name="Freccia in giù 1"/>
          <p:cNvSpPr>
            <a:spLocks noChangeArrowheads="1"/>
          </p:cNvSpPr>
          <p:nvPr/>
        </p:nvSpPr>
        <p:spPr bwMode="auto">
          <a:xfrm>
            <a:off x="6927850" y="2555131"/>
            <a:ext cx="393700" cy="566737"/>
          </a:xfrm>
          <a:prstGeom prst="downArrow">
            <a:avLst>
              <a:gd name="adj1" fmla="val 50000"/>
              <a:gd name="adj2" fmla="val 5007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0926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it-IT" altLang="it-IT" dirty="0" smtClean="0"/>
              <a:t>Oscillazione per prevenzione</a:t>
            </a: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769214"/>
              </p:ext>
            </p:extLst>
          </p:nvPr>
        </p:nvGraphicFramePr>
        <p:xfrm>
          <a:off x="1042988" y="1444668"/>
          <a:ext cx="7200900" cy="2803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0"/>
                <a:gridCol w="2120900"/>
              </a:tblGrid>
              <a:tr h="761934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Tahoma" pitchFamily="34" charset="0"/>
                        </a:rPr>
                        <a:t>LAVORATORI/ANNO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(comunicato con il modello 20SM) </a:t>
                      </a:r>
                      <a:endParaRPr kumimoji="0" lang="it-IT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ahoma" pitchFamily="34" charset="0"/>
                      </a:endParaRPr>
                    </a:p>
                  </a:txBody>
                  <a:tcPr marT="45691" marB="4569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ahoma" pitchFamily="34" charset="0"/>
                        </a:rPr>
                        <a:t>% RIDUZIONE</a:t>
                      </a:r>
                    </a:p>
                  </a:txBody>
                  <a:tcPr marT="45691" marB="45691" anchor="ctr" horzOverflow="overflow"/>
                </a:tc>
              </a:tr>
              <a:tr h="426657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ahoma" pitchFamily="34" charset="0"/>
                        </a:rPr>
                        <a:t>fino a 10 </a:t>
                      </a:r>
                    </a:p>
                  </a:txBody>
                  <a:tcPr marT="45691" marB="4569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ahoma" pitchFamily="34" charset="0"/>
                        </a:rPr>
                        <a:t>28%</a:t>
                      </a:r>
                    </a:p>
                  </a:txBody>
                  <a:tcPr marT="45691" marB="45691" anchor="ctr" horzOverflow="overflow"/>
                </a:tc>
              </a:tr>
              <a:tr h="426657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ahoma" pitchFamily="34" charset="0"/>
                        </a:rPr>
                        <a:t>fra 11 e 50 </a:t>
                      </a:r>
                    </a:p>
                  </a:txBody>
                  <a:tcPr marT="45691" marB="4569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ahoma" pitchFamily="34" charset="0"/>
                        </a:rPr>
                        <a:t>18%</a:t>
                      </a:r>
                    </a:p>
                  </a:txBody>
                  <a:tcPr marT="45691" marB="45691" anchor="ctr" horzOverflow="overflow"/>
                </a:tc>
              </a:tr>
              <a:tr h="426657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ahoma" pitchFamily="34" charset="0"/>
                        </a:rPr>
                        <a:t>fra 51 e 200</a:t>
                      </a:r>
                    </a:p>
                  </a:txBody>
                  <a:tcPr marT="45691" marB="4569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Tahoma" pitchFamily="34" charset="0"/>
                        </a:rPr>
                        <a:t>10% </a:t>
                      </a:r>
                    </a:p>
                  </a:txBody>
                  <a:tcPr marT="45691" marB="45691" anchor="ctr" horzOverflow="overflow"/>
                </a:tc>
              </a:tr>
              <a:tr h="426657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cs typeface="Tahoma" pitchFamily="34" charset="0"/>
                        </a:rPr>
                        <a:t>superiori a 200</a:t>
                      </a:r>
                    </a:p>
                  </a:txBody>
                  <a:tcPr marT="45691" marB="4569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+mn-lt"/>
                          <a:cs typeface="Tahoma" pitchFamily="34" charset="0"/>
                        </a:rPr>
                        <a:t>5% </a:t>
                      </a:r>
                    </a:p>
                  </a:txBody>
                  <a:tcPr marT="45691" marB="45691" anchor="ctr" horzOverflow="overflow"/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50900" y="620688"/>
            <a:ext cx="7607300" cy="7889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rIns="0"/>
          <a:lstStyle>
            <a:lvl1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it-IT" altLang="it-IT" sz="2600" kern="0" dirty="0" smtClean="0">
                <a:solidFill>
                  <a:srgbClr val="002060"/>
                </a:solidFill>
                <a:cs typeface="Arial" panose="020B0604020202020204" pitchFamily="34" charset="0"/>
              </a:rPr>
              <a:t>Tipologia di riduzione </a:t>
            </a:r>
            <a:r>
              <a:rPr lang="it-IT" altLang="it-IT" sz="2200" kern="0" dirty="0" smtClean="0">
                <a:solidFill>
                  <a:srgbClr val="002060"/>
                </a:solidFill>
                <a:cs typeface="Arial" panose="020B0604020202020204" pitchFamily="34" charset="0"/>
              </a:rPr>
              <a:t>(D.M. 3 marzo 2015)</a:t>
            </a:r>
          </a:p>
        </p:txBody>
      </p:sp>
    </p:spTree>
    <p:extLst>
      <p:ext uri="{BB962C8B-B14F-4D97-AF65-F5344CB8AC3E}">
        <p14:creationId xmlns:p14="http://schemas.microsoft.com/office/powerpoint/2010/main" val="28723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6" t="20237" r="24813" b="12104"/>
          <a:stretch/>
        </p:blipFill>
        <p:spPr bwMode="auto">
          <a:xfrm>
            <a:off x="971600" y="764704"/>
            <a:ext cx="6923315" cy="494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arrotondato 2"/>
          <p:cNvSpPr/>
          <p:nvPr/>
        </p:nvSpPr>
        <p:spPr>
          <a:xfrm>
            <a:off x="1115616" y="4365104"/>
            <a:ext cx="6779299" cy="50405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210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6936" y="476672"/>
            <a:ext cx="7957512" cy="534692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>
              <a:buClr>
                <a:srgbClr val="C00000"/>
              </a:buClr>
            </a:pPr>
            <a:r>
              <a:rPr lang="it-IT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L’asseverazione</a:t>
            </a:r>
            <a:r>
              <a:rPr lang="it-IT" sz="2200" dirty="0">
                <a:solidFill>
                  <a:schemeClr val="accent3"/>
                </a:solidFill>
                <a:latin typeface="Calibri" panose="020F0502020204030204" pitchFamily="34" charset="0"/>
              </a:rPr>
              <a:t> del SGSL da parte degli Organismi </a:t>
            </a:r>
            <a:r>
              <a:rPr lang="it-IT" sz="2200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paritetici </a:t>
            </a:r>
            <a:r>
              <a:rPr lang="it-IT" sz="2200" dirty="0">
                <a:solidFill>
                  <a:schemeClr val="accent3"/>
                </a:solidFill>
                <a:latin typeface="Calibri" panose="020F0502020204030204" pitchFamily="34" charset="0"/>
              </a:rPr>
              <a:t>costituisce certamente una valutazione significativa sulla buona qualità dell’applicazione e attuazione del modello di organizzazione e gestione della </a:t>
            </a:r>
            <a:r>
              <a:rPr lang="it-IT" sz="2200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sicurezza</a:t>
            </a:r>
          </a:p>
          <a:p>
            <a:pPr marL="0" indent="0" algn="just">
              <a:buClr>
                <a:srgbClr val="C00000"/>
              </a:buClr>
              <a:buNone/>
            </a:pPr>
            <a:r>
              <a:rPr lang="it-IT" sz="2200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 </a:t>
            </a:r>
            <a:endParaRPr lang="it-IT" sz="2200" dirty="0">
              <a:solidFill>
                <a:schemeClr val="accent3"/>
              </a:solidFill>
              <a:latin typeface="Calibri" panose="020F050202020403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it-IT" sz="2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Bilateralità </a:t>
            </a:r>
            <a:r>
              <a:rPr lang="it-IT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e partecipazione </a:t>
            </a:r>
            <a:r>
              <a:rPr lang="it-IT" sz="2200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possono aiutare a far comprendere che una corretta gestione della SSL può diventare </a:t>
            </a:r>
            <a:r>
              <a:rPr lang="it-IT" sz="2200" dirty="0">
                <a:solidFill>
                  <a:schemeClr val="accent3"/>
                </a:solidFill>
                <a:latin typeface="Calibri" panose="020F0502020204030204" pitchFamily="34" charset="0"/>
              </a:rPr>
              <a:t>volano per la crescita e lo sviluppo delle </a:t>
            </a:r>
            <a:r>
              <a:rPr lang="it-IT" sz="2200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imprese</a:t>
            </a:r>
          </a:p>
          <a:p>
            <a:pPr algn="just">
              <a:buClr>
                <a:srgbClr val="C00000"/>
              </a:buClr>
            </a:pPr>
            <a:endParaRPr lang="it-IT" sz="2200" dirty="0">
              <a:solidFill>
                <a:schemeClr val="accent3"/>
              </a:solidFill>
              <a:latin typeface="Calibri" panose="020F050202020403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it-IT" sz="2200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Risulta </a:t>
            </a:r>
            <a:r>
              <a:rPr lang="it-IT" sz="2200" dirty="0">
                <a:solidFill>
                  <a:schemeClr val="accent3"/>
                </a:solidFill>
                <a:latin typeface="Calibri" panose="020F0502020204030204" pitchFamily="34" charset="0"/>
              </a:rPr>
              <a:t>fondamentale che l’attività di asseverazione si svolga con </a:t>
            </a:r>
            <a:r>
              <a:rPr lang="it-IT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modalità uniformi </a:t>
            </a:r>
            <a:r>
              <a:rPr lang="it-IT" sz="2200" dirty="0">
                <a:solidFill>
                  <a:schemeClr val="accent3"/>
                </a:solidFill>
                <a:latin typeface="Calibri" panose="020F0502020204030204" pitchFamily="34" charset="0"/>
              </a:rPr>
              <a:t>su tutto il territorio nazionale </a:t>
            </a:r>
            <a:r>
              <a:rPr lang="it-IT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e chiaramente definite </a:t>
            </a:r>
            <a:r>
              <a:rPr lang="it-IT" sz="2200" dirty="0">
                <a:solidFill>
                  <a:schemeClr val="accent3"/>
                </a:solidFill>
                <a:latin typeface="Calibri" panose="020F0502020204030204" pitchFamily="34" charset="0"/>
              </a:rPr>
              <a:t>per quanto riguarda procedure, requisiti e competenze professionali</a:t>
            </a:r>
            <a:r>
              <a:rPr lang="it-IT" sz="2200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.</a:t>
            </a:r>
            <a:endParaRPr lang="it-IT" sz="2200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62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328" y="408235"/>
            <a:ext cx="4409753" cy="3865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062" y="2204865"/>
            <a:ext cx="5424726" cy="3068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967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tro">
  <a:themeElements>
    <a:clrScheme name="Astr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tr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463</TotalTime>
  <Words>727</Words>
  <Application>Microsoft Office PowerPoint</Application>
  <PresentationFormat>Presentazione su schermo (4:3)</PresentationFormat>
  <Paragraphs>85</Paragraphs>
  <Slides>26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6" baseType="lpstr">
      <vt:lpstr>微软雅黑</vt:lpstr>
      <vt:lpstr>宋体</vt:lpstr>
      <vt:lpstr>Arial</vt:lpstr>
      <vt:lpstr>Calibri</vt:lpstr>
      <vt:lpstr>Tahoma</vt:lpstr>
      <vt:lpstr>Times New Roman</vt:lpstr>
      <vt:lpstr>Verdana</vt:lpstr>
      <vt:lpstr>Wingdings</vt:lpstr>
      <vt:lpstr>Wingdings 2</vt:lpstr>
      <vt:lpstr>Astro</vt:lpstr>
      <vt:lpstr>                Il punto di vista dell’INAIL  Eleonora Mastrominico Coordinatore CONTARP – Direzione Regionale INAIL Lazio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Bando ISI 2015 – Le risorse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Oscillazione per prevenzione</vt:lpstr>
      <vt:lpstr>Oscillazione per prevenzione</vt:lpstr>
      <vt:lpstr>Presentazione standard di PowerPoint</vt:lpstr>
      <vt:lpstr>Oscillazione per prevenzione</vt:lpstr>
      <vt:lpstr>Oscillazione per prevenzione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Eleonora</dc:creator>
  <cp:lastModifiedBy>Multimediale</cp:lastModifiedBy>
  <cp:revision>39</cp:revision>
  <dcterms:created xsi:type="dcterms:W3CDTF">2016-04-16T17:08:05Z</dcterms:created>
  <dcterms:modified xsi:type="dcterms:W3CDTF">2016-04-18T07:19:05Z</dcterms:modified>
</cp:coreProperties>
</file>