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3"/>
  </p:notesMasterIdLst>
  <p:sldIdLst>
    <p:sldId id="256" r:id="rId2"/>
    <p:sldId id="257" r:id="rId3"/>
    <p:sldId id="264" r:id="rId4"/>
    <p:sldId id="266" r:id="rId5"/>
    <p:sldId id="267" r:id="rId6"/>
    <p:sldId id="265" r:id="rId7"/>
    <p:sldId id="258" r:id="rId8"/>
    <p:sldId id="259" r:id="rId9"/>
    <p:sldId id="261" r:id="rId10"/>
    <p:sldId id="262" r:id="rId11"/>
    <p:sldId id="263" r:id="rId12"/>
  </p:sldIdLst>
  <p:sldSz cx="12192000" cy="6858000"/>
  <p:notesSz cx="6718300" cy="985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1" d="100"/>
          <a:sy n="41" d="100"/>
        </p:scale>
        <p:origin x="715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46FAA-B2CD-4F06-81A6-A40742B1061F}" type="datetimeFigureOut">
              <a:rPr lang="it-IT" smtClean="0"/>
              <a:t>14/04/2016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31900"/>
            <a:ext cx="5911850" cy="3325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1830" y="4742815"/>
            <a:ext cx="5374640" cy="38804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911263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05482" y="9360730"/>
            <a:ext cx="2911263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7E775-F950-4FF1-BD21-B494953005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975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0C599A-F242-42AE-904D-FF678F9C07BA}" type="slidenum">
              <a:rPr lang="it-IT" altLang="it-IT" smtClean="0"/>
              <a:pPr eaLnBrk="1" hangingPunct="1">
                <a:spcBef>
                  <a:spcPct val="0"/>
                </a:spcBef>
              </a:pPr>
              <a:t>4</a:t>
            </a:fld>
            <a:endParaRPr lang="it-IT" altLang="it-IT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402187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299CBF0-5B07-4731-8DB1-C3D7194B1C76}" type="slidenum">
              <a:rPr lang="it-IT" altLang="it-IT" smtClean="0"/>
              <a:pPr eaLnBrk="1" hangingPunct="1">
                <a:spcBef>
                  <a:spcPct val="0"/>
                </a:spcBef>
              </a:pPr>
              <a:t>5</a:t>
            </a:fld>
            <a:endParaRPr lang="it-IT" altLang="it-IT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52175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09600" y="1600202"/>
            <a:ext cx="5392616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89784" y="1600202"/>
            <a:ext cx="5392616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0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1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1CE29E59-132A-45EE-85F4-4A2ACBF8DF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3707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Asseverazione dei Sistemi di Gestione della Sicurezza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468" y="2825496"/>
            <a:ext cx="1892808" cy="120700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1478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47" y="5805944"/>
            <a:ext cx="2276670" cy="85656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461" y="5722775"/>
            <a:ext cx="939738" cy="93973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043" y="5814789"/>
            <a:ext cx="1949834" cy="702643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721" y="5814789"/>
            <a:ext cx="1862604" cy="78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00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it-IT" sz="2800" dirty="0" smtClean="0"/>
              <a:t>Modello di Organizzazione</a:t>
            </a:r>
            <a:br>
              <a:rPr lang="it-IT" sz="2800" dirty="0" smtClean="0"/>
            </a:br>
            <a:r>
              <a:rPr lang="it-IT" sz="2800" dirty="0" smtClean="0"/>
              <a:t>ed </a:t>
            </a:r>
            <a:br>
              <a:rPr lang="it-IT" sz="2800" dirty="0" smtClean="0"/>
            </a:br>
            <a:r>
              <a:rPr lang="it-IT" sz="2800" b="1" dirty="0" smtClean="0"/>
              <a:t>efficacia esimente</a:t>
            </a:r>
            <a:endParaRPr lang="it-IT" sz="2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Berlin Sans FB Demi" pitchFamily="34" charset="0"/>
              </a:rPr>
              <a:t>TESTO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Berlin Sans FB Demi" pitchFamily="34" charset="0"/>
              </a:rPr>
              <a:t>UNICO SULLA SICUREZZA:</a:t>
            </a:r>
          </a:p>
          <a:p>
            <a:pPr marL="0" indent="0" algn="just">
              <a:buNone/>
            </a:pP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Berlin Sans FB Demi" pitchFamily="34" charset="0"/>
              </a:rPr>
              <a:t>ART. 30: </a:t>
            </a:r>
            <a:r>
              <a:rPr lang="it-IT" sz="2800" dirty="0">
                <a:solidFill>
                  <a:schemeClr val="dk1"/>
                </a:solidFill>
              </a:rPr>
              <a:t>Il modello di organizzazione e di gestione idoneo ad avere efficacia esimente della responsabilità amministrativa delle persone giuridiche, delle società e delle associazioni anche prive di personalità giuridica di cui al decreto legislativo 8 giugno 2001, n. 231, </a:t>
            </a:r>
            <a:r>
              <a:rPr lang="it-IT" sz="2800" b="1" dirty="0">
                <a:solidFill>
                  <a:schemeClr val="dk1"/>
                </a:solidFill>
              </a:rPr>
              <a:t>deve essere adottato ed efficacemente attuato</a:t>
            </a:r>
            <a:r>
              <a:rPr lang="it-IT" sz="2800" dirty="0">
                <a:solidFill>
                  <a:schemeClr val="dk1"/>
                </a:solidFill>
              </a:rPr>
              <a:t> […]</a:t>
            </a:r>
            <a:endParaRPr lang="it-IT" sz="2800" dirty="0"/>
          </a:p>
          <a:p>
            <a:pPr marL="0" indent="0" algn="just">
              <a:buNone/>
            </a:pPr>
            <a:endParaRPr lang="it-IT" sz="2800" b="1" dirty="0" smtClean="0">
              <a:solidFill>
                <a:schemeClr val="accent6">
                  <a:lumMod val="75000"/>
                </a:schemeClr>
              </a:solidFill>
              <a:latin typeface="Berlin Sans FB Demi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501461"/>
            <a:ext cx="1892808" cy="120700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919" y="5725020"/>
            <a:ext cx="672836" cy="64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2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EF48D3-7AE9-4DD3-9C68-CCFE9B02F73D}" type="slidenum">
              <a:rPr lang="it-IT" altLang="it-IT"/>
              <a:pPr/>
              <a:t>3</a:t>
            </a:fld>
            <a:endParaRPr lang="it-IT" altLang="it-IT"/>
          </a:p>
        </p:txBody>
      </p:sp>
      <p:sp>
        <p:nvSpPr>
          <p:cNvPr id="10444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676649" y="585218"/>
            <a:ext cx="7800976" cy="28479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Un </a:t>
            </a:r>
            <a:r>
              <a:rPr lang="it-IT" altLang="it-IT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Modello di Organizzazione </a:t>
            </a:r>
            <a:r>
              <a:rPr lang="it-IT" altLang="it-IT" sz="22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it-IT" altLang="it-IT" sz="22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Sistema </a:t>
            </a:r>
            <a:r>
              <a:rPr lang="it-IT" altLang="it-IT" sz="2200" b="1" i="1" dirty="0">
                <a:solidFill>
                  <a:schemeClr val="tx1"/>
                </a:solidFill>
                <a:latin typeface="Calibri" panose="020F0502020204030204" pitchFamily="34" charset="0"/>
              </a:rPr>
              <a:t>di Gestione della Salute e della Sicurezza sul </a:t>
            </a:r>
            <a:r>
              <a:rPr lang="it-IT" altLang="it-IT" sz="22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Lavoro)</a:t>
            </a:r>
            <a:r>
              <a:rPr lang="it-IT" altLang="it-IT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è un </a:t>
            </a:r>
            <a:r>
              <a:rPr lang="it-IT" altLang="it-IT" sz="2200" i="1" dirty="0">
                <a:solidFill>
                  <a:schemeClr val="tx1"/>
                </a:solidFill>
                <a:latin typeface="Calibri" panose="020F0502020204030204" pitchFamily="34" charset="0"/>
              </a:rPr>
              <a:t>approccio strutturato</a:t>
            </a: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 per garantire la S</a:t>
            </a:r>
            <a:r>
              <a:rPr lang="it-IT" altLang="it-IT" sz="2200" i="1" dirty="0">
                <a:solidFill>
                  <a:schemeClr val="tx1"/>
                </a:solidFill>
                <a:latin typeface="Calibri" panose="020F0502020204030204" pitchFamily="34" charset="0"/>
              </a:rPr>
              <a:t>icurezza</a:t>
            </a: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 e la S</a:t>
            </a:r>
            <a:r>
              <a:rPr lang="it-IT" altLang="it-IT" sz="2200" i="1" dirty="0">
                <a:solidFill>
                  <a:schemeClr val="tx1"/>
                </a:solidFill>
                <a:latin typeface="Calibri" panose="020F0502020204030204" pitchFamily="34" charset="0"/>
              </a:rPr>
              <a:t>alute</a:t>
            </a: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 di chi lavora in un’</a:t>
            </a:r>
            <a:r>
              <a:rPr lang="it-IT" altLang="it-IT" sz="2200" i="1" dirty="0">
                <a:solidFill>
                  <a:schemeClr val="tx1"/>
                </a:solidFill>
                <a:latin typeface="Calibri" panose="020F0502020204030204" pitchFamily="34" charset="0"/>
              </a:rPr>
              <a:t>organizzazione</a:t>
            </a: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 e di chiunque sia coinvolto nelle sue </a:t>
            </a:r>
            <a:r>
              <a:rPr lang="it-IT" altLang="it-IT" sz="2200" i="1" dirty="0">
                <a:solidFill>
                  <a:schemeClr val="tx1"/>
                </a:solidFill>
                <a:latin typeface="Calibri" panose="020F0502020204030204" pitchFamily="34" charset="0"/>
              </a:rPr>
              <a:t>attività</a:t>
            </a: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endParaRPr lang="it-IT" altLang="it-IT" sz="22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it-IT" altLang="it-IT" sz="2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Il </a:t>
            </a:r>
            <a:r>
              <a:rPr lang="it-IT" altLang="it-IT" sz="2200" dirty="0">
                <a:solidFill>
                  <a:schemeClr val="tx1"/>
                </a:solidFill>
                <a:latin typeface="Calibri" panose="020F0502020204030204" pitchFamily="34" charset="0"/>
              </a:rPr>
              <a:t>suo scopo è:</a:t>
            </a:r>
          </a:p>
        </p:txBody>
      </p:sp>
      <p:sp>
        <p:nvSpPr>
          <p:cNvPr id="1044483" name="Text Box 3"/>
          <p:cNvSpPr txBox="1">
            <a:spLocks noChangeArrowheads="1"/>
          </p:cNvSpPr>
          <p:nvPr/>
        </p:nvSpPr>
        <p:spPr bwMode="auto">
          <a:xfrm>
            <a:off x="3676649" y="3563071"/>
            <a:ext cx="8048626" cy="196669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marL="274638" indent="-27463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44513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it-IT" altLang="it-IT" sz="2100" dirty="0">
                <a:solidFill>
                  <a:schemeClr val="bg1"/>
                </a:solidFill>
                <a:latin typeface="Calibri" panose="020F0502020204030204" pitchFamily="34" charset="0"/>
              </a:rPr>
              <a:t>prevenire gli incidenti e ridurre i costi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it-IT" altLang="it-IT" sz="2100" dirty="0">
                <a:solidFill>
                  <a:schemeClr val="bg1"/>
                </a:solidFill>
                <a:latin typeface="Calibri" panose="020F0502020204030204" pitchFamily="34" charset="0"/>
              </a:rPr>
              <a:t>controllare e migliorare le prestazioni dell’azienda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it-IT" altLang="it-IT" sz="2100" dirty="0">
                <a:solidFill>
                  <a:schemeClr val="bg1"/>
                </a:solidFill>
                <a:latin typeface="Calibri" panose="020F0502020204030204" pitchFamily="34" charset="0"/>
              </a:rPr>
              <a:t>assicurare la conformità legislativa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it-IT" altLang="it-IT" sz="2100" dirty="0">
                <a:solidFill>
                  <a:schemeClr val="bg1"/>
                </a:solidFill>
                <a:latin typeface="Calibri" panose="020F0502020204030204" pitchFamily="34" charset="0"/>
              </a:rPr>
              <a:t>migliorare l’immagine dell’azienda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it-IT" altLang="it-IT" sz="2100" dirty="0">
                <a:solidFill>
                  <a:schemeClr val="bg1"/>
                </a:solidFill>
                <a:latin typeface="Calibri" panose="020F0502020204030204" pitchFamily="34" charset="0"/>
              </a:rPr>
              <a:t>promuovere la gestione integrata con Qualità &amp; Ambiente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252919" y="106668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it-IT" sz="2800" dirty="0" smtClean="0"/>
              <a:t>Modello di Organizzazione</a:t>
            </a:r>
            <a:br>
              <a:rPr lang="it-IT" sz="2800" dirty="0" smtClean="0"/>
            </a:br>
            <a:r>
              <a:rPr lang="it-IT" sz="2800" dirty="0" smtClean="0"/>
              <a:t>ed </a:t>
            </a:r>
            <a:br>
              <a:rPr lang="it-IT" sz="2800" dirty="0" smtClean="0"/>
            </a:br>
            <a:r>
              <a:rPr lang="it-IT" sz="2800" b="1" dirty="0" smtClean="0"/>
              <a:t>efficacia esimente</a:t>
            </a:r>
            <a:endParaRPr lang="it-IT" sz="2800" b="1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434786"/>
            <a:ext cx="1892808" cy="120700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82294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152" y="5733553"/>
            <a:ext cx="689897" cy="66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2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752849" y="742951"/>
            <a:ext cx="7781925" cy="546159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Deve assicurare l’adempimento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di tutti gli obblighi giuridici relativi: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 rispetto degli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standard tecnico-strutturali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di legge relativi a attrezzature, impianti, luoghi di lavoro, agenti chimici, fisici e biologici;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alle attività di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valutazione dei rischi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e di predisposizione delle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misure di prevenzione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e protezione conseguenti;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alle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attività di natura organizzativa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, quali emergenze, primo soccorso, gestione degli appalti, riunioni periodiche di sicurezza, consultazioni dei rappresentanti dei lavoratori per la sicurezza;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alle attività di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sorveglianza sanitaria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alle attività di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informazione e formazione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dei lavoratori;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alle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attività di vigilanza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con riferimento al rispetto delle procedure e delle istruzioni di lavoro in sicurezza da parte dei lavoratori;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alla acquisizione di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documentazioni e certificazioni 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obbligatorie di legge;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alle </a:t>
            </a:r>
            <a:r>
              <a:rPr lang="it-IT" sz="2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periodiche verifiche</a:t>
            </a: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</a:rPr>
              <a:t> dell’applicazione e dell’efficacia delle procedure adottate</a:t>
            </a:r>
            <a:r>
              <a:rPr lang="it-I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/>
            <a:r>
              <a:rPr lang="it-IT" altLang="it-IT" sz="20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(</a:t>
            </a:r>
            <a:r>
              <a:rPr lang="it-IT" altLang="it-IT" sz="2000" i="1" dirty="0">
                <a:solidFill>
                  <a:schemeClr val="tx1"/>
                </a:solidFill>
                <a:latin typeface="Calibri" panose="020F0502020204030204" pitchFamily="34" charset="0"/>
              </a:rPr>
              <a:t>Segue)</a:t>
            </a:r>
            <a:endParaRPr lang="it-IT" sz="2000" i="1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252919" y="106668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it-IT" sz="2800" dirty="0" smtClean="0"/>
              <a:t>Modello di Organizzazione</a:t>
            </a:r>
            <a:br>
              <a:rPr lang="it-IT" sz="2800" dirty="0" smtClean="0"/>
            </a:br>
            <a:r>
              <a:rPr lang="it-IT" sz="2800" dirty="0" smtClean="0"/>
              <a:t>ed </a:t>
            </a:r>
            <a:br>
              <a:rPr lang="it-IT" sz="2800" dirty="0" smtClean="0"/>
            </a:br>
            <a:r>
              <a:rPr lang="it-IT" sz="2800" b="1" dirty="0" smtClean="0"/>
              <a:t>efficacia esimente</a:t>
            </a:r>
            <a:endParaRPr lang="it-IT" sz="28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434786"/>
            <a:ext cx="1892808" cy="120700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649" y="5667870"/>
            <a:ext cx="693636" cy="66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50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809999" y="809625"/>
            <a:ext cx="7839075" cy="54848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 smtClean="0">
                <a:latin typeface="Calibri" panose="020F0502020204030204" pitchFamily="34" charset="0"/>
              </a:rPr>
              <a:t>deve </a:t>
            </a:r>
            <a:r>
              <a:rPr lang="it-IT" sz="2000" dirty="0">
                <a:latin typeface="Calibri" panose="020F0502020204030204" pitchFamily="34" charset="0"/>
              </a:rPr>
              <a:t>prevedere idonei </a:t>
            </a:r>
            <a:r>
              <a:rPr lang="it-IT" sz="2000" b="1" u="sng" dirty="0">
                <a:latin typeface="Calibri" panose="020F0502020204030204" pitchFamily="34" charset="0"/>
              </a:rPr>
              <a:t>sistemi di registrazione </a:t>
            </a:r>
            <a:r>
              <a:rPr lang="it-IT" sz="2000" dirty="0">
                <a:latin typeface="Calibri" panose="020F0502020204030204" pitchFamily="34" charset="0"/>
              </a:rPr>
              <a:t>dell’avvenuta effettuazione delle attività di cui al comma 1.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</a:rPr>
              <a:t>deve in ogni caso prevedere, per quanto richiesto dalla natura e dimensioni dell’organizzazione e dal tipo di attività svolta, un’articolazione di funzioni che assicuri le competenze tecniche ei poteri necessari per </a:t>
            </a:r>
            <a:r>
              <a:rPr lang="it-IT" sz="2000" b="1" u="sng" dirty="0">
                <a:latin typeface="Calibri" panose="020F0502020204030204" pitchFamily="34" charset="0"/>
              </a:rPr>
              <a:t>la verifica, valutazione, gestione e controllo del rischio</a:t>
            </a:r>
            <a:r>
              <a:rPr lang="it-IT" sz="2000" dirty="0">
                <a:latin typeface="Calibri" panose="020F0502020204030204" pitchFamily="34" charset="0"/>
              </a:rPr>
              <a:t>, nonché un sistema disciplinare idoneo a sanzionare il mancato rispetto delle misure indicate nel modello.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Calibri" panose="020F0502020204030204" pitchFamily="34" charset="0"/>
              </a:rPr>
              <a:t>deve altresì prevedere un idoneo </a:t>
            </a:r>
            <a:r>
              <a:rPr lang="it-IT" sz="2000" b="1" u="sng" dirty="0">
                <a:latin typeface="Calibri" panose="020F0502020204030204" pitchFamily="34" charset="0"/>
              </a:rPr>
              <a:t>sistema di controllo sull’attuazione </a:t>
            </a:r>
            <a:r>
              <a:rPr lang="it-IT" sz="2000" dirty="0">
                <a:latin typeface="Calibri" panose="020F0502020204030204" pitchFamily="34" charset="0"/>
              </a:rPr>
              <a:t>del medesimo modello e sul mantenimento nel tempo delle condizioni di idoneità delle misure adottate. Il riesame e l’eventuale modifica del modello organizzativo devono essere adottati, quando siano scoperte violazioni significative delle norme relative alla prevenzione degli infortuni e all’igiene sul lavoro, ovvero in occasione di mutamenti nell’organizzazione e nell’attività in relazione al progresso scientifico e tecnologico.</a:t>
            </a:r>
          </a:p>
          <a:p>
            <a:pPr algn="ctr"/>
            <a:endParaRPr lang="it-IT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252919" y="106668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it-IT" sz="2800" dirty="0" smtClean="0"/>
              <a:t>Modello di Organizzazione</a:t>
            </a:r>
            <a:br>
              <a:rPr lang="it-IT" sz="2800" dirty="0" smtClean="0"/>
            </a:br>
            <a:r>
              <a:rPr lang="it-IT" sz="2800" dirty="0" smtClean="0"/>
              <a:t>ed </a:t>
            </a:r>
            <a:br>
              <a:rPr lang="it-IT" sz="2800" dirty="0" smtClean="0"/>
            </a:br>
            <a:r>
              <a:rPr lang="it-IT" sz="2800" b="1" dirty="0" smtClean="0"/>
              <a:t>efficacia esimente</a:t>
            </a:r>
            <a:endParaRPr lang="it-IT" sz="2800" b="1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434786"/>
            <a:ext cx="1892808" cy="1207008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816" y="5719119"/>
            <a:ext cx="662939" cy="63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842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it-IT" sz="2800" dirty="0" smtClean="0"/>
              <a:t>Organismi Paritetici </a:t>
            </a:r>
            <a:br>
              <a:rPr lang="it-IT" sz="2800" dirty="0" smtClean="0"/>
            </a:br>
            <a:r>
              <a:rPr lang="it-IT" sz="2800" dirty="0" smtClean="0"/>
              <a:t>e</a:t>
            </a:r>
            <a:br>
              <a:rPr lang="it-IT" sz="2800" dirty="0" smtClean="0"/>
            </a:br>
            <a:r>
              <a:rPr lang="it-IT" sz="2800" b="1" dirty="0" smtClean="0"/>
              <a:t>Asseverazione</a:t>
            </a:r>
            <a:endParaRPr lang="it-IT" sz="2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800" b="1" dirty="0">
                <a:solidFill>
                  <a:schemeClr val="accent6">
                    <a:lumMod val="75000"/>
                  </a:schemeClr>
                </a:solidFill>
                <a:latin typeface="Berlin Sans FB Demi" pitchFamily="34" charset="0"/>
              </a:rPr>
              <a:t>TESTO 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Berlin Sans FB Demi" pitchFamily="34" charset="0"/>
              </a:rPr>
              <a:t>UNICO SULLA SICUREZZA:</a:t>
            </a:r>
          </a:p>
          <a:p>
            <a:pPr marL="0" indent="0" algn="just">
              <a:buNone/>
            </a:pP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Berlin Sans FB Demi" pitchFamily="34" charset="0"/>
              </a:rPr>
              <a:t>ART. 51: </a:t>
            </a:r>
            <a:r>
              <a:rPr lang="it-IT" sz="2800" dirty="0">
                <a:solidFill>
                  <a:schemeClr val="dk1"/>
                </a:solidFill>
              </a:rPr>
              <a:t>Gli OO.PP. su richiesta delle imprese, rilasciano una attestazione dello svolgimento delle attività e dei servizi di supporto al sistema delle imprese, </a:t>
            </a:r>
            <a:r>
              <a:rPr lang="it-IT" sz="2800" b="1" dirty="0">
                <a:solidFill>
                  <a:schemeClr val="dk1"/>
                </a:solidFill>
              </a:rPr>
              <a:t>tra cui l’asseverazione della adozione e della efficace attuazione dei modelli di organizzazione e gestione della sicurezza di cui all’articolo 30</a:t>
            </a:r>
            <a:r>
              <a:rPr lang="it-IT" sz="2800" dirty="0">
                <a:solidFill>
                  <a:schemeClr val="dk1"/>
                </a:solidFill>
              </a:rPr>
              <a:t>, della quale gli organi di vigilanza possono tener conto ai fini della programmazione delle proprie </a:t>
            </a:r>
            <a:r>
              <a:rPr lang="it-IT" sz="2800" dirty="0" smtClean="0">
                <a:solidFill>
                  <a:schemeClr val="dk1"/>
                </a:solidFill>
              </a:rPr>
              <a:t>attività.</a:t>
            </a:r>
            <a:endParaRPr lang="it-IT" sz="28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501461"/>
            <a:ext cx="1892808" cy="120700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556" y="5673013"/>
            <a:ext cx="698200" cy="67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0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Perché?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500" dirty="0" smtClean="0">
                <a:solidFill>
                  <a:schemeClr val="tx1"/>
                </a:solidFill>
              </a:rPr>
              <a:t>Gli </a:t>
            </a:r>
            <a:r>
              <a:rPr lang="it-IT" sz="2500" dirty="0" smtClean="0">
                <a:solidFill>
                  <a:srgbClr val="0000FF"/>
                </a:solidFill>
              </a:rPr>
              <a:t>Organismi </a:t>
            </a:r>
            <a:r>
              <a:rPr lang="it-IT" sz="2500" dirty="0">
                <a:solidFill>
                  <a:srgbClr val="0000FF"/>
                </a:solidFill>
              </a:rPr>
              <a:t>Paritetici</a:t>
            </a:r>
            <a:r>
              <a:rPr lang="it-IT" sz="2500" dirty="0">
                <a:solidFill>
                  <a:schemeClr val="tx1"/>
                </a:solidFill>
              </a:rPr>
              <a:t>, sono chiamati a svolgere tra le loro attività, quella di </a:t>
            </a:r>
            <a:r>
              <a:rPr lang="it-IT" sz="2500" i="1" u="sng" dirty="0">
                <a:solidFill>
                  <a:srgbClr val="00B050"/>
                </a:solidFill>
              </a:rPr>
              <a:t>Asseverazione</a:t>
            </a:r>
            <a:r>
              <a:rPr lang="it-IT" sz="2500" dirty="0">
                <a:solidFill>
                  <a:schemeClr val="tx1"/>
                </a:solidFill>
              </a:rPr>
              <a:t> della corretta attuazione e efficace attuazione dei MOG della sicurezza di cui all’ art. 30 del Testo Unico.</a:t>
            </a:r>
          </a:p>
          <a:p>
            <a:pPr algn="just"/>
            <a:endParaRPr lang="it-IT" sz="25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it-IT" sz="2500" dirty="0">
                <a:solidFill>
                  <a:schemeClr val="tx1"/>
                </a:solidFill>
              </a:rPr>
              <a:t>L’</a:t>
            </a:r>
            <a:r>
              <a:rPr lang="it-IT" sz="2500" dirty="0">
                <a:solidFill>
                  <a:srgbClr val="00B050"/>
                </a:solidFill>
              </a:rPr>
              <a:t>ASSEVERAZIONE</a:t>
            </a:r>
            <a:r>
              <a:rPr lang="it-IT" sz="2500" dirty="0">
                <a:solidFill>
                  <a:schemeClr val="tx1"/>
                </a:solidFill>
              </a:rPr>
              <a:t> costituisce un </a:t>
            </a:r>
            <a:r>
              <a:rPr lang="it-IT" sz="2500" dirty="0">
                <a:solidFill>
                  <a:srgbClr val="FFC000"/>
                </a:solidFill>
              </a:rPr>
              <a:t>parere significativo </a:t>
            </a:r>
            <a:r>
              <a:rPr lang="it-IT" sz="2500" dirty="0">
                <a:solidFill>
                  <a:schemeClr val="tx1"/>
                </a:solidFill>
              </a:rPr>
              <a:t>sulla buona qualità dell’applicazione ed attuazione del modello di organizzazione  e gestione della sicurezza da parte delle imprese.</a:t>
            </a:r>
          </a:p>
          <a:p>
            <a:pPr marL="0" indent="0">
              <a:buNone/>
            </a:pPr>
            <a:endParaRPr lang="it-IT" sz="25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501461"/>
            <a:ext cx="1892808" cy="120700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340" y="5619661"/>
            <a:ext cx="700415" cy="67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9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processo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220186"/>
          </a:xfrm>
        </p:spPr>
        <p:txBody>
          <a:bodyPr/>
          <a:lstStyle/>
          <a:p>
            <a:pPr marL="0" indent="0">
              <a:buNone/>
            </a:pPr>
            <a:r>
              <a:rPr lang="it-IT" sz="3000" dirty="0" smtClean="0"/>
              <a:t>L’attività di Asseverazione si articola in tre fasi:</a:t>
            </a:r>
            <a:endParaRPr lang="it-IT" dirty="0"/>
          </a:p>
        </p:txBody>
      </p:sp>
      <p:sp>
        <p:nvSpPr>
          <p:cNvPr id="4" name="Pentagono 3"/>
          <p:cNvSpPr/>
          <p:nvPr/>
        </p:nvSpPr>
        <p:spPr>
          <a:xfrm>
            <a:off x="4155141" y="2918009"/>
            <a:ext cx="2810435" cy="1021977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1</a:t>
            </a:r>
          </a:p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ISTRUTORIA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Gallone 4"/>
          <p:cNvSpPr/>
          <p:nvPr/>
        </p:nvSpPr>
        <p:spPr>
          <a:xfrm>
            <a:off x="6615953" y="2904562"/>
            <a:ext cx="2554941" cy="1021977"/>
          </a:xfrm>
          <a:prstGeom prst="chevr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2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Gallone 5"/>
          <p:cNvSpPr/>
          <p:nvPr/>
        </p:nvSpPr>
        <p:spPr>
          <a:xfrm>
            <a:off x="8901953" y="2904562"/>
            <a:ext cx="2541494" cy="1021977"/>
          </a:xfrm>
          <a:prstGeom prst="chevr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3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VALUTATIVA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501461"/>
            <a:ext cx="1892808" cy="120700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420" y="5725020"/>
            <a:ext cx="758335" cy="73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processo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69268" y="2151528"/>
            <a:ext cx="7315200" cy="383321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it-IT" sz="2800" i="1" dirty="0" smtClean="0"/>
          </a:p>
          <a:p>
            <a:pPr lvl="0"/>
            <a:r>
              <a:rPr lang="it-IT" sz="2800" i="1" dirty="0" smtClean="0"/>
              <a:t>Richiesta </a:t>
            </a:r>
            <a:r>
              <a:rPr lang="it-IT" sz="2800" i="1" dirty="0"/>
              <a:t>asseverazione da parte dell’impresa all’organismo</a:t>
            </a:r>
            <a:endParaRPr lang="it-IT" sz="2800" dirty="0"/>
          </a:p>
          <a:p>
            <a:pPr lvl="0"/>
            <a:r>
              <a:rPr lang="it-IT" sz="2800" i="1" dirty="0" smtClean="0"/>
              <a:t>Verifica </a:t>
            </a:r>
            <a:r>
              <a:rPr lang="it-IT" sz="2800" i="1" dirty="0" err="1"/>
              <a:t>pre</a:t>
            </a:r>
            <a:r>
              <a:rPr lang="it-IT" sz="2800" i="1" dirty="0"/>
              <a:t>-requisiti dell’impresa </a:t>
            </a:r>
            <a:r>
              <a:rPr lang="it-IT" sz="2800" i="1" dirty="0" smtClean="0"/>
              <a:t>richiedente</a:t>
            </a:r>
          </a:p>
          <a:p>
            <a:pPr lvl="0"/>
            <a:endParaRPr lang="it-IT" i="1" dirty="0" smtClean="0"/>
          </a:p>
          <a:p>
            <a:pPr marL="0" lvl="0" indent="0">
              <a:buNone/>
            </a:pPr>
            <a:r>
              <a:rPr lang="it-IT" i="1" dirty="0" smtClean="0"/>
              <a:t>NB</a:t>
            </a:r>
          </a:p>
          <a:p>
            <a:pPr marL="0" lvl="0" indent="0" algn="just">
              <a:buNone/>
            </a:pPr>
            <a:r>
              <a:rPr lang="it-IT" i="1" u="sng" dirty="0" smtClean="0"/>
              <a:t>L’Organismo Paritetico che </a:t>
            </a:r>
            <a:r>
              <a:rPr lang="it-IT" i="1" u="sng" dirty="0"/>
              <a:t>riceve la richiesta è </a:t>
            </a:r>
            <a:r>
              <a:rPr lang="it-IT" i="1" u="sng" dirty="0">
                <a:solidFill>
                  <a:srgbClr val="00B050"/>
                </a:solidFill>
              </a:rPr>
              <a:t>responsabile</a:t>
            </a:r>
            <a:r>
              <a:rPr lang="it-IT" i="1" u="sng" dirty="0"/>
              <a:t> della verifica dei </a:t>
            </a:r>
            <a:r>
              <a:rPr lang="it-IT" i="1" u="sng" dirty="0" err="1"/>
              <a:t>pre</a:t>
            </a:r>
            <a:r>
              <a:rPr lang="it-IT" i="1" u="sng" dirty="0"/>
              <a:t>-requisiti dell’impresa e dell’erogazione del servizio di asseverazione</a:t>
            </a:r>
          </a:p>
        </p:txBody>
      </p:sp>
      <p:sp>
        <p:nvSpPr>
          <p:cNvPr id="4" name="Pentagono 3"/>
          <p:cNvSpPr/>
          <p:nvPr/>
        </p:nvSpPr>
        <p:spPr>
          <a:xfrm>
            <a:off x="4155141" y="968188"/>
            <a:ext cx="2810435" cy="1021977"/>
          </a:xfrm>
          <a:prstGeom prst="homePlate">
            <a:avLst/>
          </a:prstGeom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relaxedInset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</a:t>
            </a:r>
          </a:p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ISTRUTORIA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501461"/>
            <a:ext cx="1892808" cy="120700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427" y="5725020"/>
            <a:ext cx="681328" cy="65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7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processo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69268" y="2151528"/>
            <a:ext cx="7315200" cy="3833219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C000"/>
              </a:buClr>
            </a:pPr>
            <a:endParaRPr lang="it-IT" sz="2800" i="1" dirty="0" smtClean="0"/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it-IT" sz="2800" dirty="0">
                <a:solidFill>
                  <a:schemeClr val="tx1"/>
                </a:solidFill>
              </a:rPr>
              <a:t>Verifica ed analisi obblighi documentali relativi all’adozione del modello di organizzazione e di gestione </a:t>
            </a:r>
            <a:r>
              <a:rPr lang="it-IT" sz="2800" dirty="0">
                <a:solidFill>
                  <a:srgbClr val="00B050"/>
                </a:solidFill>
              </a:rPr>
              <a:t>(PRE-VERIFICA)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it-IT" sz="2800" dirty="0">
              <a:solidFill>
                <a:srgbClr val="0000FF"/>
              </a:solidFill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it-IT" sz="2800" dirty="0">
                <a:solidFill>
                  <a:schemeClr val="tx1"/>
                </a:solidFill>
              </a:rPr>
              <a:t>Verifica documentale dell’impresa</a:t>
            </a:r>
            <a:r>
              <a:rPr lang="it-IT" sz="2800" dirty="0">
                <a:solidFill>
                  <a:srgbClr val="0000FF"/>
                </a:solidFill>
              </a:rPr>
              <a:t> </a:t>
            </a:r>
            <a:r>
              <a:rPr lang="it-IT" sz="2800" dirty="0">
                <a:solidFill>
                  <a:srgbClr val="FFC000"/>
                </a:solidFill>
              </a:rPr>
              <a:t>(VERIFICA DOCUMENTALE)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it-IT" sz="2800" dirty="0">
              <a:solidFill>
                <a:schemeClr val="tx1"/>
              </a:solidFill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it-IT" sz="2800" dirty="0">
                <a:solidFill>
                  <a:schemeClr val="tx1"/>
                </a:solidFill>
              </a:rPr>
              <a:t>Verifica nei </a:t>
            </a:r>
            <a:r>
              <a:rPr lang="it-IT" sz="2800" dirty="0" smtClean="0">
                <a:solidFill>
                  <a:schemeClr val="tx1"/>
                </a:solidFill>
              </a:rPr>
              <a:t>luoghi </a:t>
            </a:r>
            <a:r>
              <a:rPr lang="it-IT" sz="2800" dirty="0">
                <a:solidFill>
                  <a:schemeClr val="tx1"/>
                </a:solidFill>
              </a:rPr>
              <a:t>di lavoro dell’impresa richiedente </a:t>
            </a:r>
            <a:r>
              <a:rPr lang="it-IT" sz="2800" dirty="0">
                <a:solidFill>
                  <a:schemeClr val="bg1">
                    <a:lumMod val="50000"/>
                  </a:schemeClr>
                </a:solidFill>
              </a:rPr>
              <a:t>(VERIFICA </a:t>
            </a: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</a:rPr>
              <a:t>TECNICA)</a:t>
            </a:r>
            <a:endParaRPr lang="it-IT" sz="2800" dirty="0">
              <a:solidFill>
                <a:schemeClr val="bg1">
                  <a:lumMod val="50000"/>
                </a:schemeClr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defRPr/>
            </a:pPr>
            <a:endParaRPr lang="it-IT" sz="2800" dirty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it-IT" sz="2800" dirty="0">
                <a:solidFill>
                  <a:schemeClr val="tx1"/>
                </a:solidFill>
              </a:rPr>
              <a:t>Redazione del rapporto dal gruppo di verifica </a:t>
            </a:r>
          </a:p>
        </p:txBody>
      </p:sp>
      <p:sp>
        <p:nvSpPr>
          <p:cNvPr id="4" name="Pentagono 3"/>
          <p:cNvSpPr/>
          <p:nvPr/>
        </p:nvSpPr>
        <p:spPr>
          <a:xfrm>
            <a:off x="4155141" y="968188"/>
            <a:ext cx="2810435" cy="1021977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1</a:t>
            </a:r>
          </a:p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ISTRUTORIA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Gallone 4"/>
          <p:cNvSpPr/>
          <p:nvPr/>
        </p:nvSpPr>
        <p:spPr>
          <a:xfrm>
            <a:off x="6615953" y="954741"/>
            <a:ext cx="2554941" cy="1021977"/>
          </a:xfrm>
          <a:prstGeom prst="chevro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FASE 2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</a:rPr>
              <a:t>VERIFICA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501461"/>
            <a:ext cx="1892808" cy="1207008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438" y="5670625"/>
            <a:ext cx="666317" cy="64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7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processo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69268" y="2151528"/>
            <a:ext cx="7315200" cy="3833219"/>
          </a:xfrm>
        </p:spPr>
        <p:txBody>
          <a:bodyPr>
            <a:normAutofit fontScale="92500"/>
          </a:bodyPr>
          <a:lstStyle/>
          <a:p>
            <a:pPr>
              <a:buClr>
                <a:srgbClr val="FFC000"/>
              </a:buClr>
            </a:pPr>
            <a:endParaRPr lang="it-IT" sz="2800" i="1" dirty="0" smtClean="0"/>
          </a:p>
          <a:p>
            <a:pPr marL="0" lvl="0" indent="0">
              <a:buNone/>
            </a:pPr>
            <a:r>
              <a:rPr lang="it-IT" sz="2800" i="1" dirty="0"/>
              <a:t>Valutazione rapporto di Verifica</a:t>
            </a:r>
            <a:endParaRPr lang="it-IT" sz="2800" dirty="0"/>
          </a:p>
          <a:p>
            <a:pPr algn="just"/>
            <a:r>
              <a:rPr lang="it-IT" sz="2200" dirty="0"/>
              <a:t>Il Comitato Tecnico valuta </a:t>
            </a:r>
            <a:r>
              <a:rPr lang="it-IT" sz="2200" dirty="0" smtClean="0"/>
              <a:t>il </a:t>
            </a:r>
            <a:r>
              <a:rPr lang="it-IT" sz="2200" dirty="0"/>
              <a:t>Rapporto di Verifica del GDV e conseguentemente delibera il rilascio o il diniego del documento di asseverazione della adozione e della efficace attuazione dei modelli di organizzazione e gestione della sicurezza</a:t>
            </a:r>
            <a:r>
              <a:rPr lang="it-IT" sz="2200" dirty="0" smtClean="0"/>
              <a:t>.</a:t>
            </a:r>
          </a:p>
          <a:p>
            <a:pPr algn="just"/>
            <a:endParaRPr lang="it-IT" sz="2200" dirty="0"/>
          </a:p>
          <a:p>
            <a:pPr marL="0" indent="0" algn="just">
              <a:buNone/>
            </a:pPr>
            <a:r>
              <a:rPr lang="it-IT" sz="2200" b="1" dirty="0" smtClean="0"/>
              <a:t>NB</a:t>
            </a:r>
          </a:p>
          <a:p>
            <a:pPr marL="0" indent="0" algn="just">
              <a:buNone/>
            </a:pPr>
            <a:r>
              <a:rPr lang="it-IT" sz="2200" b="1" i="1" u="sng" dirty="0" smtClean="0"/>
              <a:t>In caso di Non Conformità il </a:t>
            </a:r>
            <a:r>
              <a:rPr lang="it-IT" sz="2200" b="1" i="1" u="sng" dirty="0"/>
              <a:t>Comitato Tecnico NON rilascia il documento di asseverazione</a:t>
            </a:r>
          </a:p>
        </p:txBody>
      </p:sp>
      <p:sp>
        <p:nvSpPr>
          <p:cNvPr id="4" name="Pentagono 3"/>
          <p:cNvSpPr/>
          <p:nvPr/>
        </p:nvSpPr>
        <p:spPr>
          <a:xfrm>
            <a:off x="4155141" y="968188"/>
            <a:ext cx="2810435" cy="1021977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1</a:t>
            </a:r>
          </a:p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ISTRUTORIA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Gallone 4"/>
          <p:cNvSpPr/>
          <p:nvPr/>
        </p:nvSpPr>
        <p:spPr>
          <a:xfrm>
            <a:off x="6615953" y="954741"/>
            <a:ext cx="2554941" cy="1021977"/>
          </a:xfrm>
          <a:prstGeom prst="chevr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2</a:t>
            </a:r>
          </a:p>
          <a:p>
            <a:pPr algn="ctr"/>
            <a:r>
              <a:rPr lang="it-IT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</a:t>
            </a:r>
            <a:endParaRPr lang="it-IT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Gallone 5"/>
          <p:cNvSpPr/>
          <p:nvPr/>
        </p:nvSpPr>
        <p:spPr>
          <a:xfrm>
            <a:off x="8901953" y="954741"/>
            <a:ext cx="2541494" cy="1021977"/>
          </a:xfrm>
          <a:prstGeom prst="chevron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FASE 3</a:t>
            </a:r>
          </a:p>
          <a:p>
            <a:pPr algn="ctr"/>
            <a:r>
              <a:rPr lang="it-I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VALUTATIVA</a:t>
            </a:r>
            <a:endParaRPr lang="it-I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56" y="5501461"/>
            <a:ext cx="1892808" cy="1207008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10" y="142759"/>
            <a:ext cx="1944216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180" y="156939"/>
            <a:ext cx="790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9179" y="5725217"/>
            <a:ext cx="661775" cy="63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4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rnic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Cornice</Template>
  <TotalTime>123</TotalTime>
  <Words>750</Words>
  <Application>Microsoft Office PowerPoint</Application>
  <PresentationFormat>Widescreen</PresentationFormat>
  <Paragraphs>81</Paragraphs>
  <Slides>11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9" baseType="lpstr">
      <vt:lpstr>Arial</vt:lpstr>
      <vt:lpstr>Berlin Sans FB Demi</vt:lpstr>
      <vt:lpstr>Calibri</vt:lpstr>
      <vt:lpstr>Corbel</vt:lpstr>
      <vt:lpstr>Times New Roman</vt:lpstr>
      <vt:lpstr>Wingdings</vt:lpstr>
      <vt:lpstr>Wingdings 2</vt:lpstr>
      <vt:lpstr>Cornice</vt:lpstr>
      <vt:lpstr>Asseverazione dei Sistemi di Gestione della Sicurezza </vt:lpstr>
      <vt:lpstr>Modello di Organizzazione ed  efficacia esimente</vt:lpstr>
      <vt:lpstr>Modello di Organizzazione ed  efficacia esimente</vt:lpstr>
      <vt:lpstr>Modello di Organizzazione ed  efficacia esimente</vt:lpstr>
      <vt:lpstr>Modello di Organizzazione ed  efficacia esimente</vt:lpstr>
      <vt:lpstr>Organismi Paritetici  e Asseverazione</vt:lpstr>
      <vt:lpstr>Perché?</vt:lpstr>
      <vt:lpstr>Il processo</vt:lpstr>
      <vt:lpstr>Il processo</vt:lpstr>
      <vt:lpstr>Il processo</vt:lpstr>
      <vt:lpstr>Il processo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Asseverazione dei Sistemi di Gestione della Sicurezza</dc:title>
  <dc:creator>amy</dc:creator>
  <cp:lastModifiedBy>Del Duca</cp:lastModifiedBy>
  <cp:revision>18</cp:revision>
  <cp:lastPrinted>2016-04-14T15:16:02Z</cp:lastPrinted>
  <dcterms:created xsi:type="dcterms:W3CDTF">2015-05-05T19:40:42Z</dcterms:created>
  <dcterms:modified xsi:type="dcterms:W3CDTF">2016-04-14T15:20:22Z</dcterms:modified>
</cp:coreProperties>
</file>