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48" r:id="rId1"/>
  </p:sldMasterIdLst>
  <p:sldIdLst>
    <p:sldId id="256" r:id="rId2"/>
    <p:sldId id="266" r:id="rId3"/>
    <p:sldId id="274" r:id="rId4"/>
    <p:sldId id="267" r:id="rId5"/>
    <p:sldId id="269" r:id="rId6"/>
    <p:sldId id="270" r:id="rId7"/>
    <p:sldId id="271" r:id="rId8"/>
    <p:sldId id="272" r:id="rId9"/>
    <p:sldId id="273" r:id="rId10"/>
    <p:sldId id="257" r:id="rId11"/>
    <p:sldId id="264" r:id="rId12"/>
    <p:sldId id="279" r:id="rId13"/>
    <p:sldId id="280" r:id="rId14"/>
    <p:sldId id="281" r:id="rId15"/>
    <p:sldId id="282" r:id="rId16"/>
    <p:sldId id="283" r:id="rId17"/>
    <p:sldId id="284" r:id="rId18"/>
    <p:sldId id="275" r:id="rId19"/>
    <p:sldId id="276" r:id="rId20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00863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howGuides="1">
      <p:cViewPr>
        <p:scale>
          <a:sx n="100" d="100"/>
          <a:sy n="100" d="100"/>
        </p:scale>
        <p:origin x="-1936" y="-1064"/>
      </p:cViewPr>
      <p:guideLst>
        <p:guide orient="horz" pos="2160"/>
        <p:guide orient="horz" pos="845"/>
        <p:guide orient="horz" pos="4201"/>
        <p:guide orient="horz" pos="709"/>
        <p:guide orient="horz" pos="3929"/>
        <p:guide pos="2880"/>
        <p:guide pos="158"/>
        <p:guide pos="560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7E643-D681-47F2-AA9A-98AD76DFA5D0}" type="datetimeFigureOut">
              <a:rPr lang="it-IT" smtClean="0"/>
              <a:pPr/>
              <a:t>17-04-2016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540B3-2039-4A5A-8D72-B64D596E219C}" type="slidenum">
              <a:rPr lang="it-IT" smtClean="0"/>
              <a:pPr/>
              <a:t>‹n.›</a:t>
            </a:fld>
            <a:endParaRPr lang="it-IT"/>
          </a:p>
        </p:txBody>
      </p:sp>
      <p:pic>
        <p:nvPicPr>
          <p:cNvPr id="7" name="Picture 2" descr="asseverazione-programmaconvegnodef-02"/>
          <p:cNvPicPr>
            <a:picLocks noChangeAspect="1" noChangeArrowheads="1"/>
          </p:cNvPicPr>
          <p:nvPr userDrawn="1"/>
        </p:nvPicPr>
        <p:blipFill>
          <a:blip r:embed="rId2" cstate="print"/>
          <a:srcRect l="20910" t="87470" r="7402" b="3656"/>
          <a:stretch>
            <a:fillRect/>
          </a:stretch>
        </p:blipFill>
        <p:spPr bwMode="auto">
          <a:xfrm>
            <a:off x="2483768" y="6133159"/>
            <a:ext cx="4176464" cy="72484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7E643-D681-47F2-AA9A-98AD76DFA5D0}" type="datetimeFigureOut">
              <a:rPr lang="it-IT" smtClean="0"/>
              <a:pPr/>
              <a:t>17-04-2016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540B3-2039-4A5A-8D72-B64D596E219C}" type="slidenum">
              <a:rPr lang="it-IT" smtClean="0"/>
              <a:pPr/>
              <a:t>‹n.›</a:t>
            </a:fld>
            <a:endParaRPr lang="it-IT"/>
          </a:p>
        </p:txBody>
      </p:sp>
      <p:pic>
        <p:nvPicPr>
          <p:cNvPr id="7" name="Picture 2" descr="asseverazione-programmaconvegnodef-02"/>
          <p:cNvPicPr>
            <a:picLocks noChangeAspect="1" noChangeArrowheads="1"/>
          </p:cNvPicPr>
          <p:nvPr userDrawn="1"/>
        </p:nvPicPr>
        <p:blipFill>
          <a:blip r:embed="rId2" cstate="print"/>
          <a:srcRect l="20910" t="87470" r="7402" b="3656"/>
          <a:stretch>
            <a:fillRect/>
          </a:stretch>
        </p:blipFill>
        <p:spPr bwMode="auto">
          <a:xfrm>
            <a:off x="2483768" y="6133159"/>
            <a:ext cx="4176464" cy="72484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7E643-D681-47F2-AA9A-98AD76DFA5D0}" type="datetimeFigureOut">
              <a:rPr lang="it-IT" smtClean="0"/>
              <a:pPr/>
              <a:t>17-04-2016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540B3-2039-4A5A-8D72-B64D596E219C}" type="slidenum">
              <a:rPr lang="it-IT" smtClean="0"/>
              <a:pPr/>
              <a:t>‹n.›</a:t>
            </a:fld>
            <a:endParaRPr lang="it-IT"/>
          </a:p>
        </p:txBody>
      </p:sp>
      <p:pic>
        <p:nvPicPr>
          <p:cNvPr id="7" name="Picture 2" descr="asseverazione-programmaconvegnodef-02"/>
          <p:cNvPicPr>
            <a:picLocks noChangeAspect="1" noChangeArrowheads="1"/>
          </p:cNvPicPr>
          <p:nvPr userDrawn="1"/>
        </p:nvPicPr>
        <p:blipFill>
          <a:blip r:embed="rId2" cstate="print"/>
          <a:srcRect l="20910" t="87470" r="7402" b="3656"/>
          <a:stretch>
            <a:fillRect/>
          </a:stretch>
        </p:blipFill>
        <p:spPr bwMode="auto">
          <a:xfrm>
            <a:off x="2483768" y="6133159"/>
            <a:ext cx="4176464" cy="72484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7E643-D681-47F2-AA9A-98AD76DFA5D0}" type="datetimeFigureOut">
              <a:rPr lang="it-IT" smtClean="0"/>
              <a:pPr/>
              <a:t>17-04-2016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540B3-2039-4A5A-8D72-B64D596E219C}" type="slidenum">
              <a:rPr lang="it-IT" smtClean="0"/>
              <a:pPr/>
              <a:t>‹n.›</a:t>
            </a:fld>
            <a:endParaRPr lang="it-IT"/>
          </a:p>
        </p:txBody>
      </p:sp>
      <p:pic>
        <p:nvPicPr>
          <p:cNvPr id="8" name="Picture 2" descr="asseverazione-programmaconvegnodef-02"/>
          <p:cNvPicPr>
            <a:picLocks noChangeAspect="1" noChangeArrowheads="1"/>
          </p:cNvPicPr>
          <p:nvPr userDrawn="1"/>
        </p:nvPicPr>
        <p:blipFill>
          <a:blip r:embed="rId2" cstate="print"/>
          <a:srcRect l="20910" t="87470" r="7402" b="3656"/>
          <a:stretch>
            <a:fillRect/>
          </a:stretch>
        </p:blipFill>
        <p:spPr bwMode="auto">
          <a:xfrm>
            <a:off x="2483768" y="6133159"/>
            <a:ext cx="4176464" cy="724841"/>
          </a:xfrm>
          <a:prstGeom prst="rect">
            <a:avLst/>
          </a:prstGeom>
          <a:noFill/>
        </p:spPr>
      </p:pic>
      <p:pic>
        <p:nvPicPr>
          <p:cNvPr id="9" name="Picture 2" descr="asseverazione-programmaconvegnodef-02"/>
          <p:cNvPicPr>
            <a:picLocks noChangeAspect="1" noChangeArrowheads="1"/>
          </p:cNvPicPr>
          <p:nvPr userDrawn="1"/>
        </p:nvPicPr>
        <p:blipFill>
          <a:blip r:embed="rId2" cstate="print"/>
          <a:srcRect l="34602" t="22026" r="6246" b="69574"/>
          <a:stretch>
            <a:fillRect/>
          </a:stretch>
        </p:blipFill>
        <p:spPr bwMode="auto">
          <a:xfrm>
            <a:off x="6193570" y="370604"/>
            <a:ext cx="2699605" cy="537446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7E643-D681-47F2-AA9A-98AD76DFA5D0}" type="datetimeFigureOut">
              <a:rPr lang="it-IT" smtClean="0"/>
              <a:pPr/>
              <a:t>17-04-2016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540B3-2039-4A5A-8D72-B64D596E219C}" type="slidenum">
              <a:rPr lang="it-IT" smtClean="0"/>
              <a:pPr/>
              <a:t>‹n.›</a:t>
            </a:fld>
            <a:endParaRPr lang="it-IT"/>
          </a:p>
        </p:txBody>
      </p:sp>
      <p:pic>
        <p:nvPicPr>
          <p:cNvPr id="10" name="Picture 2" descr="asseverazione-programmaconvegnodef-02"/>
          <p:cNvPicPr>
            <a:picLocks noChangeAspect="1" noChangeArrowheads="1"/>
          </p:cNvPicPr>
          <p:nvPr userDrawn="1"/>
        </p:nvPicPr>
        <p:blipFill>
          <a:blip r:embed="rId2" cstate="print"/>
          <a:srcRect l="20910" t="87470" r="7402" b="3656"/>
          <a:stretch>
            <a:fillRect/>
          </a:stretch>
        </p:blipFill>
        <p:spPr bwMode="auto">
          <a:xfrm>
            <a:off x="2483768" y="6133159"/>
            <a:ext cx="4176464" cy="724841"/>
          </a:xfrm>
          <a:prstGeom prst="rect">
            <a:avLst/>
          </a:prstGeom>
          <a:noFill/>
        </p:spPr>
      </p:pic>
      <p:pic>
        <p:nvPicPr>
          <p:cNvPr id="12" name="Picture 2" descr="asseverazione-programmaconvegnodef-02"/>
          <p:cNvPicPr>
            <a:picLocks noChangeAspect="1" noChangeArrowheads="1"/>
          </p:cNvPicPr>
          <p:nvPr userDrawn="1"/>
        </p:nvPicPr>
        <p:blipFill>
          <a:blip r:embed="rId2" cstate="print"/>
          <a:srcRect l="34602" t="22026" r="6246" b="69574"/>
          <a:stretch>
            <a:fillRect/>
          </a:stretch>
        </p:blipFill>
        <p:spPr bwMode="auto">
          <a:xfrm>
            <a:off x="6193570" y="370604"/>
            <a:ext cx="2699605" cy="537446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7E643-D681-47F2-AA9A-98AD76DFA5D0}" type="datetimeFigureOut">
              <a:rPr lang="it-IT" smtClean="0"/>
              <a:pPr/>
              <a:t>17-04-2016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540B3-2039-4A5A-8D72-B64D596E219C}" type="slidenum">
              <a:rPr lang="it-IT" smtClean="0"/>
              <a:pPr/>
              <a:t>‹n.›</a:t>
            </a:fld>
            <a:endParaRPr lang="it-IT"/>
          </a:p>
        </p:txBody>
      </p:sp>
      <p:pic>
        <p:nvPicPr>
          <p:cNvPr id="6" name="Picture 2" descr="asseverazione-programmaconvegnodef-02"/>
          <p:cNvPicPr>
            <a:picLocks noChangeAspect="1" noChangeArrowheads="1"/>
          </p:cNvPicPr>
          <p:nvPr userDrawn="1"/>
        </p:nvPicPr>
        <p:blipFill>
          <a:blip r:embed="rId2" cstate="print"/>
          <a:srcRect l="20910" t="87470" r="7402" b="3656"/>
          <a:stretch>
            <a:fillRect/>
          </a:stretch>
        </p:blipFill>
        <p:spPr bwMode="auto">
          <a:xfrm>
            <a:off x="2483768" y="6133159"/>
            <a:ext cx="4176464" cy="724841"/>
          </a:xfrm>
          <a:prstGeom prst="rect">
            <a:avLst/>
          </a:prstGeom>
          <a:noFill/>
        </p:spPr>
      </p:pic>
      <p:pic>
        <p:nvPicPr>
          <p:cNvPr id="8" name="Picture 2" descr="asseverazione-programmaconvegnodef-02"/>
          <p:cNvPicPr>
            <a:picLocks noChangeAspect="1" noChangeArrowheads="1"/>
          </p:cNvPicPr>
          <p:nvPr userDrawn="1"/>
        </p:nvPicPr>
        <p:blipFill>
          <a:blip r:embed="rId2" cstate="print"/>
          <a:srcRect l="34602" t="22026" r="6246" b="69574"/>
          <a:stretch>
            <a:fillRect/>
          </a:stretch>
        </p:blipFill>
        <p:spPr bwMode="auto">
          <a:xfrm>
            <a:off x="6193570" y="370604"/>
            <a:ext cx="2699605" cy="537446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7E643-D681-47F2-AA9A-98AD76DFA5D0}" type="datetimeFigureOut">
              <a:rPr lang="it-IT" smtClean="0"/>
              <a:pPr/>
              <a:t>17-04-2016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540B3-2039-4A5A-8D72-B64D596E219C}" type="slidenum">
              <a:rPr lang="it-IT" smtClean="0"/>
              <a:pPr/>
              <a:t>‹n.›</a:t>
            </a:fld>
            <a:endParaRPr lang="it-IT"/>
          </a:p>
        </p:txBody>
      </p:sp>
      <p:pic>
        <p:nvPicPr>
          <p:cNvPr id="5" name="Picture 2" descr="asseverazione-programmaconvegnodef-02"/>
          <p:cNvPicPr>
            <a:picLocks noChangeAspect="1" noChangeArrowheads="1"/>
          </p:cNvPicPr>
          <p:nvPr userDrawn="1"/>
        </p:nvPicPr>
        <p:blipFill>
          <a:blip r:embed="rId2" cstate="print"/>
          <a:srcRect l="20910" t="87470" r="7402" b="3656"/>
          <a:stretch>
            <a:fillRect/>
          </a:stretch>
        </p:blipFill>
        <p:spPr bwMode="auto">
          <a:xfrm>
            <a:off x="2483768" y="6133159"/>
            <a:ext cx="4176464" cy="724841"/>
          </a:xfrm>
          <a:prstGeom prst="rect">
            <a:avLst/>
          </a:prstGeom>
          <a:noFill/>
        </p:spPr>
      </p:pic>
      <p:pic>
        <p:nvPicPr>
          <p:cNvPr id="7" name="Picture 2" descr="asseverazione-programmaconvegnodef-02"/>
          <p:cNvPicPr>
            <a:picLocks noChangeAspect="1" noChangeArrowheads="1"/>
          </p:cNvPicPr>
          <p:nvPr userDrawn="1"/>
        </p:nvPicPr>
        <p:blipFill>
          <a:blip r:embed="rId2" cstate="print"/>
          <a:srcRect l="34602" t="22026" r="6246" b="69574"/>
          <a:stretch>
            <a:fillRect/>
          </a:stretch>
        </p:blipFill>
        <p:spPr bwMode="auto">
          <a:xfrm>
            <a:off x="6193570" y="370604"/>
            <a:ext cx="2699605" cy="537446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7E643-D681-47F2-AA9A-98AD76DFA5D0}" type="datetimeFigureOut">
              <a:rPr lang="it-IT" smtClean="0"/>
              <a:pPr/>
              <a:t>17-04-2016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540B3-2039-4A5A-8D72-B64D596E219C}" type="slidenum">
              <a:rPr lang="it-IT" smtClean="0"/>
              <a:pPr/>
              <a:t>‹n.›</a:t>
            </a:fld>
            <a:endParaRPr lang="it-IT"/>
          </a:p>
        </p:txBody>
      </p:sp>
      <p:pic>
        <p:nvPicPr>
          <p:cNvPr id="8" name="Picture 2" descr="asseverazione-programmaconvegnodef-02"/>
          <p:cNvPicPr>
            <a:picLocks noChangeAspect="1" noChangeArrowheads="1"/>
          </p:cNvPicPr>
          <p:nvPr userDrawn="1"/>
        </p:nvPicPr>
        <p:blipFill>
          <a:blip r:embed="rId2" cstate="print"/>
          <a:srcRect l="20910" t="87470" r="7402" b="3656"/>
          <a:stretch>
            <a:fillRect/>
          </a:stretch>
        </p:blipFill>
        <p:spPr bwMode="auto">
          <a:xfrm>
            <a:off x="2483768" y="6133159"/>
            <a:ext cx="4176464" cy="724841"/>
          </a:xfrm>
          <a:prstGeom prst="rect">
            <a:avLst/>
          </a:prstGeom>
          <a:noFill/>
        </p:spPr>
      </p:pic>
      <p:pic>
        <p:nvPicPr>
          <p:cNvPr id="10" name="Picture 2" descr="asseverazione-programmaconvegnodef-02"/>
          <p:cNvPicPr>
            <a:picLocks noChangeAspect="1" noChangeArrowheads="1"/>
          </p:cNvPicPr>
          <p:nvPr userDrawn="1"/>
        </p:nvPicPr>
        <p:blipFill>
          <a:blip r:embed="rId2" cstate="print"/>
          <a:srcRect l="34602" t="22026" r="6246" b="69574"/>
          <a:stretch>
            <a:fillRect/>
          </a:stretch>
        </p:blipFill>
        <p:spPr bwMode="auto">
          <a:xfrm>
            <a:off x="6193570" y="370604"/>
            <a:ext cx="2699605" cy="537446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7E643-D681-47F2-AA9A-98AD76DFA5D0}" type="datetimeFigureOut">
              <a:rPr lang="it-IT" smtClean="0"/>
              <a:pPr/>
              <a:t>17-04-2016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540B3-2039-4A5A-8D72-B64D596E219C}" type="slidenum">
              <a:rPr lang="it-IT" smtClean="0"/>
              <a:pPr/>
              <a:t>‹n.›</a:t>
            </a:fld>
            <a:endParaRPr lang="it-IT"/>
          </a:p>
        </p:txBody>
      </p:sp>
      <p:pic>
        <p:nvPicPr>
          <p:cNvPr id="8" name="Picture 2" descr="asseverazione-programmaconvegnodef-02"/>
          <p:cNvPicPr>
            <a:picLocks noChangeAspect="1" noChangeArrowheads="1"/>
          </p:cNvPicPr>
          <p:nvPr userDrawn="1"/>
        </p:nvPicPr>
        <p:blipFill>
          <a:blip r:embed="rId2" cstate="print"/>
          <a:srcRect l="20910" t="87470" r="7402" b="3656"/>
          <a:stretch>
            <a:fillRect/>
          </a:stretch>
        </p:blipFill>
        <p:spPr bwMode="auto">
          <a:xfrm>
            <a:off x="2483768" y="6133159"/>
            <a:ext cx="4176464" cy="724841"/>
          </a:xfrm>
          <a:prstGeom prst="rect">
            <a:avLst/>
          </a:prstGeom>
          <a:noFill/>
        </p:spPr>
      </p:pic>
      <p:pic>
        <p:nvPicPr>
          <p:cNvPr id="10" name="Picture 2" descr="asseverazione-programmaconvegnodef-02"/>
          <p:cNvPicPr>
            <a:picLocks noChangeAspect="1" noChangeArrowheads="1"/>
          </p:cNvPicPr>
          <p:nvPr userDrawn="1"/>
        </p:nvPicPr>
        <p:blipFill>
          <a:blip r:embed="rId2" cstate="print"/>
          <a:srcRect l="34602" t="22026" r="6246" b="69574"/>
          <a:stretch>
            <a:fillRect/>
          </a:stretch>
        </p:blipFill>
        <p:spPr bwMode="auto">
          <a:xfrm>
            <a:off x="6193570" y="370604"/>
            <a:ext cx="2699605" cy="537446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7E643-D681-47F2-AA9A-98AD76DFA5D0}" type="datetimeFigureOut">
              <a:rPr lang="it-IT" smtClean="0"/>
              <a:pPr/>
              <a:t>17-04-2016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540B3-2039-4A5A-8D72-B64D596E219C}" type="slidenum">
              <a:rPr lang="it-IT" smtClean="0"/>
              <a:pPr/>
              <a:t>‹n.›</a:t>
            </a:fld>
            <a:endParaRPr lang="it-IT"/>
          </a:p>
        </p:txBody>
      </p:sp>
      <p:pic>
        <p:nvPicPr>
          <p:cNvPr id="7" name="Picture 2" descr="asseverazione-programmaconvegnodef-02"/>
          <p:cNvPicPr>
            <a:picLocks noChangeAspect="1" noChangeArrowheads="1"/>
          </p:cNvPicPr>
          <p:nvPr userDrawn="1"/>
        </p:nvPicPr>
        <p:blipFill>
          <a:blip r:embed="rId2" cstate="print"/>
          <a:srcRect l="20910" t="87470" r="7402" b="3656"/>
          <a:stretch>
            <a:fillRect/>
          </a:stretch>
        </p:blipFill>
        <p:spPr bwMode="auto">
          <a:xfrm>
            <a:off x="2483768" y="6133159"/>
            <a:ext cx="4176464" cy="724841"/>
          </a:xfrm>
          <a:prstGeom prst="rect">
            <a:avLst/>
          </a:prstGeom>
          <a:noFill/>
        </p:spPr>
      </p:pic>
      <p:pic>
        <p:nvPicPr>
          <p:cNvPr id="9" name="Picture 2" descr="asseverazione-programmaconvegnodef-02"/>
          <p:cNvPicPr>
            <a:picLocks noChangeAspect="1" noChangeArrowheads="1"/>
          </p:cNvPicPr>
          <p:nvPr userDrawn="1"/>
        </p:nvPicPr>
        <p:blipFill>
          <a:blip r:embed="rId2" cstate="print"/>
          <a:srcRect l="34602" t="22026" r="6246" b="69574"/>
          <a:stretch>
            <a:fillRect/>
          </a:stretch>
        </p:blipFill>
        <p:spPr bwMode="auto">
          <a:xfrm>
            <a:off x="6193570" y="370604"/>
            <a:ext cx="2699605" cy="537446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7E643-D681-47F2-AA9A-98AD76DFA5D0}" type="datetimeFigureOut">
              <a:rPr lang="it-IT" smtClean="0"/>
              <a:pPr/>
              <a:t>17-04-2016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540B3-2039-4A5A-8D72-B64D596E219C}" type="slidenum">
              <a:rPr lang="it-IT" smtClean="0"/>
              <a:pPr/>
              <a:t>‹n.›</a:t>
            </a:fld>
            <a:endParaRPr lang="it-IT"/>
          </a:p>
        </p:txBody>
      </p:sp>
      <p:pic>
        <p:nvPicPr>
          <p:cNvPr id="7" name="Picture 2" descr="asseverazione-programmaconvegnodef-02"/>
          <p:cNvPicPr>
            <a:picLocks noChangeAspect="1" noChangeArrowheads="1"/>
          </p:cNvPicPr>
          <p:nvPr userDrawn="1"/>
        </p:nvPicPr>
        <p:blipFill>
          <a:blip r:embed="rId2" cstate="print"/>
          <a:srcRect l="20910" t="87470" r="7402" b="3656"/>
          <a:stretch>
            <a:fillRect/>
          </a:stretch>
        </p:blipFill>
        <p:spPr bwMode="auto">
          <a:xfrm>
            <a:off x="2483768" y="6133159"/>
            <a:ext cx="4176464" cy="724841"/>
          </a:xfrm>
          <a:prstGeom prst="rect">
            <a:avLst/>
          </a:prstGeom>
          <a:noFill/>
        </p:spPr>
      </p:pic>
      <p:pic>
        <p:nvPicPr>
          <p:cNvPr id="10" name="Picture 2" descr="asseverazione-programmaconvegnodef-02"/>
          <p:cNvPicPr>
            <a:picLocks noChangeAspect="1" noChangeArrowheads="1"/>
          </p:cNvPicPr>
          <p:nvPr userDrawn="1"/>
        </p:nvPicPr>
        <p:blipFill>
          <a:blip r:embed="rId2" cstate="print"/>
          <a:srcRect l="34602" t="22026" r="6246" b="69574"/>
          <a:stretch>
            <a:fillRect/>
          </a:stretch>
        </p:blipFill>
        <p:spPr bwMode="auto">
          <a:xfrm>
            <a:off x="6193570" y="370604"/>
            <a:ext cx="2699605" cy="537446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B7E643-D681-47F2-AA9A-98AD76DFA5D0}" type="datetimeFigureOut">
              <a:rPr lang="it-IT" smtClean="0"/>
              <a:pPr/>
              <a:t>17-04-2016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C540B3-2039-4A5A-8D72-B64D596E219C}" type="slidenum">
              <a:rPr lang="it-IT" smtClean="0"/>
              <a:pPr/>
              <a:t>‹n.›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asseverazione-programmaconvegnodef-02"/>
          <p:cNvPicPr>
            <a:picLocks noChangeAspect="1" noChangeArrowheads="1"/>
          </p:cNvPicPr>
          <p:nvPr/>
        </p:nvPicPr>
        <p:blipFill>
          <a:blip r:embed="rId2" cstate="print"/>
          <a:srcRect l="34602" b="69574"/>
          <a:stretch>
            <a:fillRect/>
          </a:stretch>
        </p:blipFill>
        <p:spPr bwMode="auto">
          <a:xfrm>
            <a:off x="1367644" y="0"/>
            <a:ext cx="6408712" cy="4180236"/>
          </a:xfrm>
          <a:prstGeom prst="rect">
            <a:avLst/>
          </a:prstGeom>
          <a:noFill/>
        </p:spPr>
      </p:pic>
      <p:pic>
        <p:nvPicPr>
          <p:cNvPr id="18436" name="Picture 4" descr="asseverazione-programmaconvegnodef-02"/>
          <p:cNvPicPr>
            <a:picLocks noChangeAspect="1" noChangeArrowheads="1"/>
          </p:cNvPicPr>
          <p:nvPr/>
        </p:nvPicPr>
        <p:blipFill>
          <a:blip r:embed="rId2" cstate="print"/>
          <a:srcRect l="20933" t="61763" r="28109" b="34434"/>
          <a:stretch>
            <a:fillRect/>
          </a:stretch>
        </p:blipFill>
        <p:spPr bwMode="auto">
          <a:xfrm>
            <a:off x="787155" y="4509120"/>
            <a:ext cx="7569690" cy="7920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50825" y="509985"/>
            <a:ext cx="864235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tabLst/>
            </a:pPr>
            <a:r>
              <a:rPr lang="it-IT" sz="3400" b="1" dirty="0" smtClean="0">
                <a:solidFill>
                  <a:srgbClr val="00863D"/>
                </a:solidFill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Il ruolo dello </a:t>
            </a:r>
            <a:r>
              <a:rPr lang="it-IT" sz="3400" b="1" dirty="0" err="1" smtClean="0">
                <a:solidFill>
                  <a:srgbClr val="00863D"/>
                </a:solidFill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SPreSAL</a:t>
            </a:r>
            <a:endParaRPr kumimoji="0" lang="it-IT" sz="3400" b="1" i="0" u="none" strike="noStrike" cap="none" normalizeH="0" baseline="0" dirty="0" smtClean="0">
              <a:ln>
                <a:noFill/>
              </a:ln>
              <a:solidFill>
                <a:srgbClr val="00863D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50825" y="1110606"/>
            <a:ext cx="8642350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66700" lvl="0" indent="-266700" fontAlgn="base">
              <a:spcBef>
                <a:spcPct val="0"/>
              </a:spcBef>
              <a:spcAft>
                <a:spcPts val="1200"/>
              </a:spcAft>
              <a:buClr>
                <a:srgbClr val="00863D"/>
              </a:buClr>
              <a:buFont typeface="Arial" pitchFamily="34" charset="0"/>
              <a:buChar char="•"/>
            </a:pPr>
            <a:r>
              <a:rPr lang="it-IT" sz="30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 Informazione </a:t>
            </a:r>
            <a:r>
              <a:rPr lang="it-IT" sz="30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ed assistenza all’utenza</a:t>
            </a:r>
          </a:p>
          <a:p>
            <a:pPr marL="266700" lvl="0" indent="-266700" fontAlgn="base">
              <a:spcBef>
                <a:spcPct val="0"/>
              </a:spcBef>
              <a:spcAft>
                <a:spcPts val="1200"/>
              </a:spcAft>
              <a:buClr>
                <a:srgbClr val="00863D"/>
              </a:buClr>
              <a:buFont typeface="Arial" pitchFamily="34" charset="0"/>
              <a:buChar char="•"/>
            </a:pPr>
            <a:r>
              <a:rPr lang="it-IT" sz="30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 Prevenzione e Promozione </a:t>
            </a:r>
            <a:r>
              <a:rPr lang="it-IT" sz="30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della </a:t>
            </a:r>
            <a:r>
              <a:rPr lang="it-IT" sz="30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salute e della sicurezza</a:t>
            </a:r>
          </a:p>
          <a:p>
            <a:pPr marL="266700" lvl="0" indent="-266700" fontAlgn="base">
              <a:spcBef>
                <a:spcPct val="0"/>
              </a:spcBef>
              <a:spcAft>
                <a:spcPts val="1200"/>
              </a:spcAft>
              <a:buClr>
                <a:srgbClr val="00863D"/>
              </a:buClr>
              <a:buFont typeface="Arial" pitchFamily="34" charset="0"/>
              <a:buChar char="•"/>
            </a:pPr>
            <a:r>
              <a:rPr lang="it-IT" sz="30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 Rilascio di autorizzazioni e pareri</a:t>
            </a:r>
          </a:p>
          <a:p>
            <a:pPr marL="266700" lvl="0" indent="-266700" fontAlgn="base">
              <a:spcBef>
                <a:spcPct val="0"/>
              </a:spcBef>
              <a:spcAft>
                <a:spcPts val="1200"/>
              </a:spcAft>
              <a:buClr>
                <a:srgbClr val="00863D"/>
              </a:buClr>
              <a:buFont typeface="Arial" pitchFamily="34" charset="0"/>
              <a:buChar char="•"/>
            </a:pPr>
            <a:r>
              <a:rPr lang="it-IT" sz="30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 Vigilanza</a:t>
            </a:r>
          </a:p>
          <a:p>
            <a:pPr marL="266700" lvl="0" indent="-266700" fontAlgn="base">
              <a:spcBef>
                <a:spcPct val="0"/>
              </a:spcBef>
              <a:spcAft>
                <a:spcPts val="1200"/>
              </a:spcAft>
              <a:buClr>
                <a:srgbClr val="00863D"/>
              </a:buClr>
              <a:buFont typeface="Arial" pitchFamily="34" charset="0"/>
              <a:buChar char="•"/>
            </a:pPr>
            <a:r>
              <a:rPr lang="it-IT" sz="30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 Polizia Giudiziaria</a:t>
            </a:r>
          </a:p>
          <a:p>
            <a:pPr marL="266700" lvl="0" indent="-266700" fontAlgn="base">
              <a:spcBef>
                <a:spcPct val="0"/>
              </a:spcBef>
              <a:spcAft>
                <a:spcPts val="1200"/>
              </a:spcAft>
              <a:buClr>
                <a:srgbClr val="00863D"/>
              </a:buClr>
              <a:buFont typeface="Arial" pitchFamily="34" charset="0"/>
              <a:buChar char="•"/>
            </a:pPr>
            <a:r>
              <a:rPr lang="it-IT" sz="30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Verifiche tecniche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50825" y="509985"/>
            <a:ext cx="864235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tabLst/>
            </a:pPr>
            <a:r>
              <a:rPr lang="it-IT" sz="3400" b="1" dirty="0" smtClean="0">
                <a:solidFill>
                  <a:srgbClr val="00863D"/>
                </a:solidFill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Lo </a:t>
            </a:r>
            <a:r>
              <a:rPr lang="it-IT" sz="3400" b="1" dirty="0" err="1" smtClean="0">
                <a:solidFill>
                  <a:srgbClr val="00863D"/>
                </a:solidFill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SPreSAL</a:t>
            </a:r>
            <a:r>
              <a:rPr lang="it-IT" sz="3400" b="1" dirty="0" smtClean="0">
                <a:solidFill>
                  <a:srgbClr val="00863D"/>
                </a:solidFill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 e i SGSL</a:t>
            </a:r>
            <a:endParaRPr kumimoji="0" lang="it-IT" sz="3400" b="1" i="0" u="none" strike="noStrike" cap="none" normalizeH="0" baseline="0" dirty="0" smtClean="0">
              <a:ln>
                <a:noFill/>
              </a:ln>
              <a:solidFill>
                <a:srgbClr val="00863D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04800" y="1447800"/>
            <a:ext cx="8642350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66700" marR="0" indent="-266700" fontAlgn="base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00863D"/>
              </a:buClr>
              <a:buSzTx/>
              <a:buFont typeface="Arial" pitchFamily="34" charset="0"/>
              <a:buChar char="•"/>
              <a:tabLst/>
            </a:pPr>
            <a:r>
              <a:rPr lang="it-IT" sz="30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L’adozione di un SGSL è una scelta facoltativa da parte della Azienda</a:t>
            </a:r>
          </a:p>
          <a:p>
            <a:pPr marL="266700" marR="0" indent="-266700" fontAlgn="base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00863D"/>
              </a:buClr>
              <a:buSzTx/>
              <a:buFont typeface="Arial" pitchFamily="34" charset="0"/>
              <a:buChar char="•"/>
              <a:tabLst/>
            </a:pPr>
            <a:r>
              <a:rPr lang="it-IT" sz="30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Non vi può essere prescrizione di tali sistemi da parte dell’organo di vigilanza</a:t>
            </a:r>
          </a:p>
          <a:p>
            <a:pPr marL="266700" marR="0" indent="-266700" fontAlgn="base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00863D"/>
              </a:buClr>
              <a:buSzTx/>
              <a:buFont typeface="Arial" pitchFamily="34" charset="0"/>
              <a:buChar char="•"/>
              <a:tabLst/>
            </a:pPr>
            <a:r>
              <a:rPr lang="it-IT" sz="30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Gli organi di vigilanza possono comunque promuoverne l’adozione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50825" y="509985"/>
            <a:ext cx="864235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tabLst/>
            </a:pPr>
            <a:r>
              <a:rPr lang="it-IT" sz="3400" b="1" dirty="0" smtClean="0">
                <a:solidFill>
                  <a:srgbClr val="00863D"/>
                </a:solidFill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I vantaggi di un SGSL</a:t>
            </a:r>
            <a:endParaRPr kumimoji="0" lang="it-IT" sz="3400" b="1" i="0" u="none" strike="noStrike" cap="none" normalizeH="0" baseline="0" dirty="0" smtClean="0">
              <a:ln>
                <a:noFill/>
              </a:ln>
              <a:solidFill>
                <a:srgbClr val="00863D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50825" y="1880047"/>
            <a:ext cx="8642350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66700" indent="-266700" fontAlgn="base">
              <a:spcBef>
                <a:spcPct val="0"/>
              </a:spcBef>
              <a:spcAft>
                <a:spcPts val="1200"/>
              </a:spcAft>
              <a:buClr>
                <a:srgbClr val="00863D"/>
              </a:buClr>
              <a:buFont typeface="Arial" pitchFamily="34" charset="0"/>
              <a:buChar char="•"/>
            </a:pPr>
            <a:r>
              <a:rPr lang="it-IT" sz="30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Riduzione del fenomeno infortunistico</a:t>
            </a:r>
          </a:p>
          <a:p>
            <a:pPr marL="266700" indent="-266700" fontAlgn="base">
              <a:spcBef>
                <a:spcPct val="0"/>
              </a:spcBef>
              <a:spcAft>
                <a:spcPts val="1200"/>
              </a:spcAft>
              <a:buClr>
                <a:srgbClr val="00863D"/>
              </a:buClr>
              <a:buFont typeface="Arial" pitchFamily="34" charset="0"/>
              <a:buChar char="•"/>
            </a:pPr>
            <a:r>
              <a:rPr lang="it-IT" sz="30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Effetto esimente</a:t>
            </a:r>
          </a:p>
          <a:p>
            <a:pPr marL="266700" indent="-266700" fontAlgn="base">
              <a:spcBef>
                <a:spcPct val="0"/>
              </a:spcBef>
              <a:spcAft>
                <a:spcPts val="1200"/>
              </a:spcAft>
              <a:buClr>
                <a:srgbClr val="00863D"/>
              </a:buClr>
              <a:buFont typeface="Arial" pitchFamily="34" charset="0"/>
              <a:buChar char="•"/>
            </a:pPr>
            <a:r>
              <a:rPr lang="it-IT" sz="30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Riduzione del premio INAIL</a:t>
            </a:r>
          </a:p>
          <a:p>
            <a:pPr marL="266700" indent="-266700" fontAlgn="base">
              <a:spcBef>
                <a:spcPct val="0"/>
              </a:spcBef>
              <a:spcAft>
                <a:spcPts val="1200"/>
              </a:spcAft>
              <a:buClr>
                <a:srgbClr val="00863D"/>
              </a:buClr>
              <a:buFont typeface="Arial" pitchFamily="34" charset="0"/>
              <a:buChar char="•"/>
            </a:pPr>
            <a:r>
              <a:rPr lang="it-IT" sz="30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Possibile valutazione ai fini della vigilanza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50825" y="509985"/>
            <a:ext cx="864235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ts val="1200"/>
              </a:spcAft>
            </a:pPr>
            <a:r>
              <a:rPr lang="it-IT" sz="3400" b="1" dirty="0" smtClean="0">
                <a:solidFill>
                  <a:srgbClr val="00863D"/>
                </a:solidFill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Responsabilità amministrativa</a:t>
            </a:r>
            <a:endParaRPr kumimoji="0" lang="it-IT" sz="3400" b="1" i="0" u="none" strike="noStrike" cap="none" normalizeH="0" baseline="0" dirty="0" smtClean="0">
              <a:ln>
                <a:noFill/>
              </a:ln>
              <a:solidFill>
                <a:srgbClr val="00863D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051720" y="1228690"/>
            <a:ext cx="504056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algn="ctr" fontAlgn="base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00863D"/>
              </a:buClr>
              <a:buSzTx/>
              <a:tabLst/>
            </a:pPr>
            <a:r>
              <a:rPr lang="it-IT" sz="2000" b="1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Decreto Legislativo 8 giugno 2001, n. 231</a:t>
            </a: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50825" y="1682195"/>
            <a:ext cx="8642350" cy="4555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66700" marR="0" indent="-266700" fontAlgn="base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00863D"/>
              </a:buClr>
              <a:buSzTx/>
              <a:buFont typeface="Arial" pitchFamily="34" charset="0"/>
              <a:buChar char="•"/>
              <a:tabLst/>
            </a:pPr>
            <a:r>
              <a:rPr lang="it-IT" sz="20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Art. 1. “Soggetti”: Il presente decreto legislativo disciplina la responsabilità degli enti per gli illeciti amministrativi dipendenti da reato.</a:t>
            </a:r>
          </a:p>
          <a:p>
            <a:pPr marL="266700" indent="-266700" fontAlgn="base">
              <a:spcBef>
                <a:spcPct val="0"/>
              </a:spcBef>
              <a:spcAft>
                <a:spcPts val="1200"/>
              </a:spcAft>
              <a:buClr>
                <a:srgbClr val="00863D"/>
              </a:buClr>
              <a:buFont typeface="Arial" pitchFamily="34" charset="0"/>
              <a:buChar char="•"/>
            </a:pPr>
            <a:r>
              <a:rPr lang="it-IT" sz="20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Art. 5. “Responsabilità dell'ente”: L'ente è responsabile per i reati commessi </a:t>
            </a:r>
            <a:r>
              <a:rPr lang="it-IT" sz="2000" u="sng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nel suo interesse o a suo vantaggio</a:t>
            </a:r>
            <a:r>
              <a:rPr lang="it-IT" sz="20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:da persone con funzioni di rappresentanza, di amministrazione o di direzione (...) e da persone sottoposte alla direzione o alla vigilanza di uno dei suddetti</a:t>
            </a:r>
          </a:p>
          <a:p>
            <a:pPr marL="266700" indent="-266700" fontAlgn="base">
              <a:spcBef>
                <a:spcPct val="0"/>
              </a:spcBef>
              <a:spcAft>
                <a:spcPts val="1200"/>
              </a:spcAft>
              <a:buClr>
                <a:srgbClr val="00863D"/>
              </a:buClr>
              <a:buFont typeface="Arial" pitchFamily="34" charset="0"/>
              <a:buChar char="•"/>
            </a:pPr>
            <a:r>
              <a:rPr lang="it-IT" sz="20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Art. 9. “Sanzioni amministrative”: Le sanzioni per gli illeciti amministrativi dipendenti da reato sono: la sanzione pecuniaria, le sanzioni </a:t>
            </a:r>
            <a:r>
              <a:rPr lang="it-IT" sz="2000" dirty="0" err="1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interdittive</a:t>
            </a:r>
            <a:r>
              <a:rPr lang="it-IT" sz="20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, la confisca, la pubblicazione della sentenza</a:t>
            </a:r>
          </a:p>
          <a:p>
            <a:pPr marL="266700" indent="-266700" fontAlgn="base">
              <a:spcBef>
                <a:spcPct val="0"/>
              </a:spcBef>
              <a:spcAft>
                <a:spcPts val="1200"/>
              </a:spcAft>
              <a:buClr>
                <a:srgbClr val="00863D"/>
              </a:buClr>
              <a:buFont typeface="Arial" pitchFamily="34" charset="0"/>
              <a:buChar char="•"/>
            </a:pPr>
            <a:r>
              <a:rPr lang="it-IT" sz="20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Art. 25-septies. (Quali reati? ): Omicidio colposo o lesioni gravi o gravissime commesse con violazione delle norme sulla tutela della salute e sicurezza sul lavoro - Articolo aggiunto dalla L. 3 agosto 2007, n. 123 e poi così sostituito dal </a:t>
            </a:r>
            <a:r>
              <a:rPr lang="it-IT" sz="2000" dirty="0" err="1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D.Lgs.</a:t>
            </a:r>
            <a:r>
              <a:rPr lang="it-IT" sz="20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 9 aprile 2008, n. 81.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50825" y="540762"/>
            <a:ext cx="864235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ts val="1200"/>
              </a:spcAft>
            </a:pPr>
            <a:r>
              <a:rPr lang="it-IT" sz="3000" b="1" dirty="0" smtClean="0">
                <a:solidFill>
                  <a:srgbClr val="00863D"/>
                </a:solidFill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La valutazione della responsabilità amministrativa</a:t>
            </a:r>
            <a:endParaRPr kumimoji="0" lang="it-IT" sz="3000" b="1" i="0" u="none" strike="noStrike" cap="none" normalizeH="0" baseline="0" dirty="0" smtClean="0">
              <a:ln>
                <a:noFill/>
              </a:ln>
              <a:solidFill>
                <a:srgbClr val="00863D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50825" y="1326049"/>
            <a:ext cx="8642350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66700" marR="0" indent="-266700" fontAlgn="base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00863D"/>
              </a:buClr>
              <a:buSzTx/>
              <a:buFont typeface="Arial" pitchFamily="34" charset="0"/>
              <a:buChar char="•"/>
              <a:tabLst/>
            </a:pPr>
            <a:r>
              <a:rPr lang="it-IT" sz="22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Valutazione preliminare sulla applicabilità della responsabilità </a:t>
            </a:r>
            <a:r>
              <a:rPr lang="it-IT" sz="22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amministrativa: </a:t>
            </a:r>
            <a:r>
              <a:rPr lang="it-IT" sz="22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è applicabile in relazione a:</a:t>
            </a:r>
          </a:p>
          <a:p>
            <a:pPr marL="914400" lvl="1" indent="-457200" fontAlgn="base">
              <a:spcBef>
                <a:spcPct val="0"/>
              </a:spcBef>
              <a:spcAft>
                <a:spcPts val="600"/>
              </a:spcAft>
              <a:buClr>
                <a:srgbClr val="00863D"/>
              </a:buClr>
              <a:buFont typeface="+mj-lt"/>
              <a:buAutoNum type="arabicPeriod"/>
            </a:pPr>
            <a:r>
              <a:rPr lang="it-IT" sz="2200" b="1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Caratteristiche dell’impresa</a:t>
            </a:r>
            <a:r>
              <a:rPr lang="it-IT" sz="22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: deve rientrare nel campo di applicazione</a:t>
            </a:r>
          </a:p>
          <a:p>
            <a:pPr marL="914400" lvl="1" indent="-457200" fontAlgn="base">
              <a:spcBef>
                <a:spcPct val="0"/>
              </a:spcBef>
              <a:spcAft>
                <a:spcPts val="600"/>
              </a:spcAft>
              <a:buClr>
                <a:srgbClr val="00863D"/>
              </a:buClr>
              <a:buFont typeface="+mj-lt"/>
              <a:buAutoNum type="arabicPeriod"/>
            </a:pPr>
            <a:r>
              <a:rPr lang="it-IT" sz="2200" b="1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Presenza di nesso </a:t>
            </a:r>
            <a:r>
              <a:rPr lang="it-IT" sz="22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tra violazione di norme ed evento: nesso causale tra la violazione di una norma attinente l’igiene e sicurezza del lavoro e l’evento infortunistico o la malattia professionale</a:t>
            </a:r>
          </a:p>
          <a:p>
            <a:pPr marL="914400" lvl="1" indent="-457200" fontAlgn="base">
              <a:spcBef>
                <a:spcPct val="0"/>
              </a:spcBef>
              <a:spcAft>
                <a:spcPts val="600"/>
              </a:spcAft>
              <a:buClr>
                <a:srgbClr val="00863D"/>
              </a:buClr>
              <a:buFont typeface="+mj-lt"/>
              <a:buAutoNum type="arabicPeriod"/>
            </a:pPr>
            <a:r>
              <a:rPr lang="it-IT" sz="2200" b="1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Interesse o vantaggio</a:t>
            </a:r>
            <a:r>
              <a:rPr lang="it-IT" sz="22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: l’azienda deve aver tratto interesse o vantaggio dalla violazione che ha provocato l’infortunio o la malattia professionale</a:t>
            </a:r>
          </a:p>
          <a:p>
            <a:pPr marL="914400" lvl="1" indent="-457200" fontAlgn="base">
              <a:spcBef>
                <a:spcPct val="0"/>
              </a:spcBef>
              <a:spcAft>
                <a:spcPts val="600"/>
              </a:spcAft>
              <a:buClr>
                <a:srgbClr val="00863D"/>
              </a:buClr>
              <a:buFont typeface="+mj-lt"/>
              <a:buAutoNum type="arabicPeriod"/>
            </a:pPr>
            <a:r>
              <a:rPr lang="it-IT" sz="2200" b="1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Collegamento tra evento e carenze </a:t>
            </a:r>
            <a:r>
              <a:rPr lang="it-IT" sz="22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del SGSL: un sistema adottato ed efficacemente attuato avrebbe potuto evitare il manifestarsi dell’evento che ha causato la lesione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50825" y="1341438"/>
            <a:ext cx="8642350" cy="2015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66700" indent="-266700" fontAlgn="base">
              <a:spcBef>
                <a:spcPct val="0"/>
              </a:spcBef>
              <a:spcAft>
                <a:spcPts val="600"/>
              </a:spcAft>
              <a:buClr>
                <a:srgbClr val="00863D"/>
              </a:buClr>
              <a:buFont typeface="Arial" pitchFamily="34" charset="0"/>
              <a:buChar char="•"/>
            </a:pPr>
            <a:r>
              <a:rPr lang="it-IT" sz="22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Se è applicabile la responsabilità amministrativa occorre riferire al magistrato:</a:t>
            </a:r>
          </a:p>
          <a:p>
            <a:pPr marL="914400" lvl="1" indent="-457200" fontAlgn="base">
              <a:spcBef>
                <a:spcPct val="0"/>
              </a:spcBef>
              <a:spcAft>
                <a:spcPts val="600"/>
              </a:spcAft>
              <a:buClr>
                <a:srgbClr val="00863D"/>
              </a:buClr>
              <a:buFont typeface="Courier New" pitchFamily="49" charset="0"/>
              <a:buChar char="o"/>
            </a:pPr>
            <a:r>
              <a:rPr lang="it-IT" sz="22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La presenza di un SGSL</a:t>
            </a:r>
          </a:p>
          <a:p>
            <a:pPr marL="914400" lvl="1" indent="-457200" fontAlgn="base">
              <a:spcBef>
                <a:spcPct val="0"/>
              </a:spcBef>
              <a:spcAft>
                <a:spcPts val="600"/>
              </a:spcAft>
              <a:buClr>
                <a:srgbClr val="00863D"/>
              </a:buClr>
              <a:buFont typeface="Courier New" pitchFamily="49" charset="0"/>
              <a:buChar char="o"/>
            </a:pPr>
            <a:r>
              <a:rPr lang="it-IT" sz="22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L’adozione e l’efficacia di attuazione (parte più difficile)</a:t>
            </a:r>
            <a:endParaRPr lang="it-IT" sz="2200" dirty="0" smtClean="0">
              <a:solidFill>
                <a:srgbClr val="00863D"/>
              </a:solidFill>
              <a:latin typeface="Times New Roman" pitchFamily="18" charset="0"/>
              <a:ea typeface="MS Mincho" pitchFamily="49" charset="-128"/>
              <a:cs typeface="Times New Roman" pitchFamily="18" charset="0"/>
            </a:endParaRPr>
          </a:p>
          <a:p>
            <a:pPr marL="457200" indent="-457200" fontAlgn="base">
              <a:spcBef>
                <a:spcPct val="0"/>
              </a:spcBef>
              <a:spcAft>
                <a:spcPts val="600"/>
              </a:spcAft>
              <a:buClr>
                <a:srgbClr val="00863D"/>
              </a:buClr>
            </a:pPr>
            <a:r>
              <a:rPr lang="it-IT" sz="2200" b="1" u="sng" dirty="0" smtClean="0">
                <a:solidFill>
                  <a:srgbClr val="00863D"/>
                </a:solidFill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NB</a:t>
            </a:r>
            <a:r>
              <a:rPr lang="it-IT" sz="22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: L’onere della prova di aver adottato un SGSL ricade sull’impresa</a:t>
            </a:r>
          </a:p>
        </p:txBody>
      </p:sp>
      <p:sp>
        <p:nvSpPr>
          <p:cNvPr id="6" name="Freccia in giù 5"/>
          <p:cNvSpPr/>
          <p:nvPr/>
        </p:nvSpPr>
        <p:spPr>
          <a:xfrm>
            <a:off x="4103948" y="3429000"/>
            <a:ext cx="936104" cy="936104"/>
          </a:xfrm>
          <a:prstGeom prst="downArrow">
            <a:avLst/>
          </a:prstGeom>
          <a:solidFill>
            <a:srgbClr val="00863D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ettangolo 6"/>
          <p:cNvSpPr/>
          <p:nvPr/>
        </p:nvSpPr>
        <p:spPr>
          <a:xfrm>
            <a:off x="250826" y="4298296"/>
            <a:ext cx="8642349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200" u="sng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Articolo 30 </a:t>
            </a:r>
            <a:r>
              <a:rPr lang="it-IT" sz="2200" u="sng" dirty="0" err="1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D.Lgs.</a:t>
            </a:r>
            <a:r>
              <a:rPr lang="it-IT" sz="2200" u="sng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 81/08</a:t>
            </a:r>
            <a:r>
              <a:rPr lang="it-IT" sz="22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: Il modello di organizzazione e di gestione idoneo ad avere </a:t>
            </a:r>
            <a:r>
              <a:rPr lang="it-IT" sz="2200" b="1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efficacia esimente della responsabilità amministrativa</a:t>
            </a:r>
            <a:r>
              <a:rPr lang="it-IT" sz="22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 delle persone giuridiche, delle società e delle associazioni anche prive di personalità giuridica di cui al decreto legislativo 8 giugno 2001, n. 231 deve essere </a:t>
            </a:r>
            <a:r>
              <a:rPr lang="it-IT" sz="2200" b="1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adottato ed efficacemente attuato</a:t>
            </a: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250825" y="540762"/>
            <a:ext cx="864235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ts val="1200"/>
              </a:spcAft>
            </a:pPr>
            <a:r>
              <a:rPr lang="it-IT" sz="3000" b="1" dirty="0" smtClean="0">
                <a:solidFill>
                  <a:srgbClr val="00863D"/>
                </a:solidFill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La valutazione della responsabilità amministrativa</a:t>
            </a:r>
            <a:endParaRPr kumimoji="0" lang="it-IT" sz="3000" b="1" i="0" u="none" strike="noStrike" cap="none" normalizeH="0" baseline="0" dirty="0" smtClean="0">
              <a:ln>
                <a:noFill/>
              </a:ln>
              <a:solidFill>
                <a:srgbClr val="00863D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250826" y="1341438"/>
            <a:ext cx="8642349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200" u="sng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Articolo 51 </a:t>
            </a:r>
            <a:r>
              <a:rPr lang="it-IT" sz="2200" u="sng" dirty="0" err="1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D.Lgs.</a:t>
            </a:r>
            <a:r>
              <a:rPr lang="it-IT" sz="2200" u="sng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 81/08 c. 3-bis</a:t>
            </a:r>
            <a:r>
              <a:rPr lang="it-IT" sz="22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: Gli organismi paritetici (...), su richiesta delle imprese, rilasciano (...) l’</a:t>
            </a:r>
            <a:r>
              <a:rPr lang="it-IT" sz="2200" b="1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asseverazione</a:t>
            </a:r>
            <a:r>
              <a:rPr lang="it-IT" sz="22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 della adozione e della efficace attuazione dei modelli di organizzazione e gestione della sicurezza di cui all’articolo 30, della quale </a:t>
            </a:r>
            <a:r>
              <a:rPr lang="it-IT" sz="2200" b="1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gli organi di vigilanza possono tener conto ai fini della programmazione delle proprie attività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50825" y="540762"/>
            <a:ext cx="864235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ts val="1200"/>
              </a:spcAft>
            </a:pPr>
            <a:r>
              <a:rPr lang="it-IT" sz="3000" b="1" dirty="0" smtClean="0">
                <a:solidFill>
                  <a:srgbClr val="00863D"/>
                </a:solidFill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La valutazione della responsabilità amministrativa</a:t>
            </a:r>
            <a:endParaRPr kumimoji="0" lang="it-IT" sz="3000" b="1" i="0" u="none" strike="noStrike" cap="none" normalizeH="0" baseline="0" dirty="0" smtClean="0">
              <a:ln>
                <a:noFill/>
              </a:ln>
              <a:solidFill>
                <a:srgbClr val="00863D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50825" y="509985"/>
            <a:ext cx="864235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ts val="1200"/>
              </a:spcAft>
            </a:pPr>
            <a:r>
              <a:rPr lang="it-IT" sz="3400" b="1" dirty="0" smtClean="0">
                <a:solidFill>
                  <a:srgbClr val="00863D"/>
                </a:solidFill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Un arduo compito...</a:t>
            </a:r>
          </a:p>
        </p:txBody>
      </p:sp>
      <p:sp>
        <p:nvSpPr>
          <p:cNvPr id="6" name="Triangolo isoscele 5"/>
          <p:cNvSpPr/>
          <p:nvPr/>
        </p:nvSpPr>
        <p:spPr>
          <a:xfrm flipV="1">
            <a:off x="250825" y="3140968"/>
            <a:ext cx="8642350" cy="1296144"/>
          </a:xfrm>
          <a:prstGeom prst="triangle">
            <a:avLst/>
          </a:prstGeom>
          <a:gradFill>
            <a:gsLst>
              <a:gs pos="0">
                <a:srgbClr val="00863D"/>
              </a:gs>
              <a:gs pos="50000">
                <a:schemeClr val="bg1"/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Rettangolo 2"/>
          <p:cNvSpPr/>
          <p:nvPr/>
        </p:nvSpPr>
        <p:spPr>
          <a:xfrm>
            <a:off x="250827" y="1341438"/>
            <a:ext cx="3889125" cy="2123658"/>
          </a:xfrm>
          <a:prstGeom prst="rect">
            <a:avLst/>
          </a:prstGeom>
          <a:ln>
            <a:solidFill>
              <a:srgbClr val="00863D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it-IT" sz="22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Valutazione “</a:t>
            </a:r>
            <a:r>
              <a:rPr lang="it-IT" sz="2200" b="1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ex-ante</a:t>
            </a:r>
            <a:r>
              <a:rPr lang="it-IT" sz="22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” sulla adozione ed efficace attuazione dei modelli di organizzazione e gestione della sicurezza  da parte degli </a:t>
            </a:r>
            <a:r>
              <a:rPr lang="it-IT" sz="2200" b="1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organismi paritetici </a:t>
            </a:r>
            <a:r>
              <a:rPr lang="it-IT" sz="22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nel caso di richieste di asseverazione</a:t>
            </a:r>
            <a:endParaRPr lang="it-IT" sz="2200" b="1" dirty="0" smtClean="0">
              <a:latin typeface="Times New Roman" pitchFamily="18" charset="0"/>
              <a:ea typeface="MS Mincho" pitchFamily="49" charset="-128"/>
              <a:cs typeface="Times New Roman" pitchFamily="18" charset="0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4860032" y="1341438"/>
            <a:ext cx="3889125" cy="2123658"/>
          </a:xfrm>
          <a:prstGeom prst="rect">
            <a:avLst/>
          </a:prstGeom>
          <a:ln>
            <a:solidFill>
              <a:srgbClr val="00863D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it-IT" sz="22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Valutazione “</a:t>
            </a:r>
            <a:r>
              <a:rPr lang="it-IT" sz="2200" b="1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ex-post</a:t>
            </a:r>
            <a:r>
              <a:rPr lang="it-IT" sz="22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” sulla adozione ed efficace attuazione dei modelli di organizzazione e gestione della sicurezza  da parte degli </a:t>
            </a:r>
            <a:r>
              <a:rPr lang="it-IT" sz="2200" b="1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organi di vigilanza </a:t>
            </a:r>
            <a:r>
              <a:rPr lang="it-IT" sz="22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nel caso di infortuni</a:t>
            </a:r>
            <a:endParaRPr lang="it-IT" sz="2200" b="1" dirty="0" smtClean="0">
              <a:latin typeface="Times New Roman" pitchFamily="18" charset="0"/>
              <a:ea typeface="MS Mincho" pitchFamily="49" charset="-128"/>
              <a:cs typeface="Times New Roman" pitchFamily="18" charset="0"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1835698" y="4653136"/>
            <a:ext cx="54726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u="sng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Necessità di investire sul capitale umano per fornire strumenti adeguati al personale preposto a tale attività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50825" y="509985"/>
            <a:ext cx="864235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tabLst/>
            </a:pPr>
            <a:r>
              <a:rPr lang="it-IT" sz="3400" b="1" dirty="0" smtClean="0">
                <a:solidFill>
                  <a:srgbClr val="00863D"/>
                </a:solidFill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I primi passi della ASL Roma B</a:t>
            </a:r>
            <a:endParaRPr kumimoji="0" lang="it-IT" sz="3400" b="1" i="0" u="none" strike="noStrike" cap="none" normalizeH="0" baseline="0" dirty="0" smtClean="0">
              <a:ln>
                <a:noFill/>
              </a:ln>
              <a:solidFill>
                <a:srgbClr val="00863D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1" name="Picture 3" descr="http://www.brembobasketmozzo.it/images/eventNews/387/logo-meet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19643" y="4365104"/>
            <a:ext cx="2573532" cy="2087960"/>
          </a:xfrm>
          <a:prstGeom prst="rect">
            <a:avLst/>
          </a:prstGeom>
          <a:noFill/>
        </p:spPr>
      </p:pic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250825" y="1125538"/>
            <a:ext cx="8642350" cy="3939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57188" marR="0" lvl="0" indent="-35718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00863D"/>
              </a:buClr>
              <a:buSzTx/>
              <a:buFont typeface="Arial" pitchFamily="34" charset="0"/>
              <a:buChar char="•"/>
              <a:tabLst/>
            </a:pPr>
            <a:r>
              <a:rPr kumimoji="0" lang="it-IT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Nel corso dell’anno 2015 lo </a:t>
            </a:r>
            <a:r>
              <a:rPr kumimoji="0" lang="it-IT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SPreSAL</a:t>
            </a:r>
            <a:r>
              <a:rPr kumimoji="0" lang="it-IT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 della Asl Roma </a:t>
            </a:r>
            <a:r>
              <a:rPr kumimoji="0" lang="it-IT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ex B (ora</a:t>
            </a:r>
            <a:r>
              <a:rPr kumimoji="0" lang="it-IT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 ASL Roma </a:t>
            </a:r>
            <a:r>
              <a:rPr kumimoji="0" lang="it-IT" sz="24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2</a:t>
            </a:r>
            <a:r>
              <a:rPr kumimoji="0" lang="it-IT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)</a:t>
            </a:r>
            <a:r>
              <a:rPr kumimoji="0" lang="it-IT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 </a:t>
            </a:r>
            <a:r>
              <a:rPr kumimoji="0" lang="it-IT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ha intrapreso il progetto “</a:t>
            </a:r>
            <a:r>
              <a:rPr kumimoji="0" lang="it-IT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Stress lavoro correlato e gestione della sicurezza</a:t>
            </a:r>
            <a:r>
              <a:rPr kumimoji="0" lang="it-IT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” destinato al potenziamento e al miglioramento </a:t>
            </a:r>
            <a:r>
              <a:rPr kumimoji="0" lang="it-IT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quali-quantitativo</a:t>
            </a:r>
            <a:r>
              <a:rPr kumimoji="0" lang="it-IT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 delle attività istituzionali di prevenzione e vigilanza nei luoghi di </a:t>
            </a:r>
            <a:r>
              <a:rPr kumimoji="0" lang="it-IT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lavoro, in questo caso sullo stress lavoro correlato</a:t>
            </a:r>
            <a:endParaRPr kumimoji="0" lang="it-IT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57188" marR="0" lvl="0" indent="-3571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00863D"/>
              </a:buClr>
              <a:buSzTx/>
              <a:buFont typeface="Arial" pitchFamily="34" charset="0"/>
              <a:buChar char="•"/>
              <a:tabLst/>
            </a:pPr>
            <a:r>
              <a:rPr kumimoji="0" lang="it-IT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Tra i diversi obiettivi del progetto, particolare attenzione è dedicata all’analisi dei sistemi di gestione della sicurezza adottati dalle aziende del territorio e alla identificazione delle principali criticità ad essi correlati</a:t>
            </a:r>
            <a:endParaRPr kumimoji="0" lang="it-IT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250825" y="1526104"/>
            <a:ext cx="864235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ts val="1200"/>
              </a:spcAft>
            </a:pPr>
            <a:r>
              <a:rPr kumimoji="0" lang="it-IT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Il progetto ha richiesto la partecipazione</a:t>
            </a:r>
            <a:r>
              <a:rPr kumimoji="0" lang="it-IT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, da parte del </a:t>
            </a:r>
            <a:r>
              <a:rPr kumimoji="0" lang="it-IT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personale coinvolto nelle attività di progetto, ad un </a:t>
            </a:r>
            <a:r>
              <a:rPr kumimoji="0" lang="it-IT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percorso formativo</a:t>
            </a:r>
            <a:r>
              <a:rPr kumimoji="0" lang="it-IT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 dedicato alla applicazione delle </a:t>
            </a:r>
            <a:r>
              <a:rPr kumimoji="0" lang="it-IT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tecniche di valutazione dei sistemi di gestione </a:t>
            </a:r>
            <a:r>
              <a:rPr kumimoji="0" lang="it-IT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per la sicurezza riferiti alla norma BS </a:t>
            </a:r>
            <a:r>
              <a:rPr kumimoji="0" lang="it-IT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OHSAS 18001 </a:t>
            </a:r>
            <a:r>
              <a:rPr kumimoji="0" lang="it-IT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al fine di monitorare l'adeguatezza e l'efficacia dei Sistemi di</a:t>
            </a:r>
            <a:r>
              <a:rPr kumimoji="0" lang="it-IT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 gestione</a:t>
            </a:r>
            <a:endParaRPr kumimoji="0" lang="it-IT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MS Mincho" pitchFamily="49" charset="-128"/>
              <a:cs typeface="Times New Roman" pitchFamily="18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50825" y="509985"/>
            <a:ext cx="864235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tabLst/>
            </a:pPr>
            <a:r>
              <a:rPr lang="it-IT" sz="3400" b="1" dirty="0" smtClean="0">
                <a:solidFill>
                  <a:srgbClr val="00863D"/>
                </a:solidFill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Il potenziamento delle risorse</a:t>
            </a:r>
            <a:endParaRPr kumimoji="0" lang="it-IT" sz="3400" b="1" i="0" u="none" strike="noStrike" cap="none" normalizeH="0" baseline="0" dirty="0" smtClean="0">
              <a:ln>
                <a:noFill/>
              </a:ln>
              <a:solidFill>
                <a:srgbClr val="00863D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2530" name="Picture 2" descr="http://www.mare-a.com/public/formazione%20sito.png"/>
          <p:cNvPicPr>
            <a:picLocks noChangeAspect="1" noChangeArrowheads="1"/>
          </p:cNvPicPr>
          <p:nvPr/>
        </p:nvPicPr>
        <p:blipFill>
          <a:blip r:embed="rId2" cstate="print"/>
          <a:srcRect t="16437" b="17815"/>
          <a:stretch>
            <a:fillRect/>
          </a:stretch>
        </p:blipFill>
        <p:spPr bwMode="auto">
          <a:xfrm>
            <a:off x="2813461" y="4005064"/>
            <a:ext cx="3517078" cy="19322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50825" y="2013228"/>
            <a:ext cx="8642350" cy="2831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57188" marR="0" lvl="0" indent="-3571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it-IT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Nella prima fase del progetto è stato selezionato un campione di imprese appartenenti ai settori Industria e Servizi ed è stata elaborata una check-list quale strumento di supporto a valutare l’applicazione dei sistemi di gestione della sicurezza sul lavoro</a:t>
            </a:r>
            <a:endParaRPr kumimoji="0" lang="it-IT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57188" marR="0" lvl="0" indent="-3571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it-IT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Nella seconda fase del progetto  si è proceduto all’esecuzione di sopralluoghi presso tali aziende, alla raccolta di documentazione inerente gli SGSL e alla compilazione delle check-list</a:t>
            </a:r>
            <a:endParaRPr kumimoji="0" lang="it-IT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50825" y="509985"/>
            <a:ext cx="864235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tabLst/>
            </a:pPr>
            <a:r>
              <a:rPr lang="it-IT" sz="3400" b="1" dirty="0" smtClean="0">
                <a:solidFill>
                  <a:srgbClr val="00863D"/>
                </a:solidFill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Le fasi del progetto</a:t>
            </a:r>
            <a:endParaRPr kumimoji="0" lang="it-IT" sz="3400" b="1" i="0" u="none" strike="noStrike" cap="none" normalizeH="0" baseline="0" dirty="0" smtClean="0">
              <a:ln>
                <a:noFill/>
              </a:ln>
              <a:solidFill>
                <a:srgbClr val="00863D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50825" y="1151453"/>
            <a:ext cx="8642350" cy="2277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57188" lvl="0" indent="-357188" eaLnBrk="0" fontAlgn="base" hangingPunct="0"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kumimoji="0" lang="it-IT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Comparto: il 72% delle aziende campionate appartiene al settore dei servizi (sanità, consulenza, trasporti e bancario) e la restante parte al settore dell’Industria</a:t>
            </a:r>
          </a:p>
          <a:p>
            <a:pPr marL="357188" lvl="0" indent="-357188" eaLnBrk="0" fontAlgn="base" hangingPunct="0"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kumimoji="0" lang="it-IT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Dimensione: il 38% di esse ha un numero di lavoratori compreso tra 101 e 500, il 31% meno di 100 lavoratori e una stessa percentuale di aziende ha oltre 501 lavoratori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50825" y="509986"/>
            <a:ext cx="864235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ts val="1200"/>
              </a:spcAft>
            </a:pPr>
            <a:r>
              <a:rPr lang="it-IT" sz="3400" b="1" dirty="0" smtClean="0">
                <a:solidFill>
                  <a:srgbClr val="00863D"/>
                </a:solidFill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Il campione selezionato</a:t>
            </a:r>
          </a:p>
        </p:txBody>
      </p:sp>
      <p:pic>
        <p:nvPicPr>
          <p:cNvPr id="5121" name="Grafico 1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3861048"/>
            <a:ext cx="4105151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Grafico 2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861048"/>
            <a:ext cx="4321175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50825" y="509986"/>
            <a:ext cx="864235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ts val="1200"/>
              </a:spcAft>
            </a:pPr>
            <a:r>
              <a:rPr lang="it-IT" sz="3400" b="1" dirty="0" smtClean="0">
                <a:solidFill>
                  <a:srgbClr val="00863D"/>
                </a:solidFill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Adozione dei SGSL (1/2)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50825" y="1125538"/>
            <a:ext cx="6337399" cy="4985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57188" lvl="0" indent="-357188" eaLnBrk="0" fontAlgn="base" hangingPunct="0"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kumimoji="0" lang="it-IT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Il 69% del campione</a:t>
            </a:r>
            <a:r>
              <a:rPr kumimoji="0" lang="it-IT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 </a:t>
            </a:r>
            <a:r>
              <a:rPr kumimoji="0" lang="it-IT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ha adottato un SGLS certificato OHSAS 18001 e nello specifico:</a:t>
            </a:r>
          </a:p>
          <a:p>
            <a:pPr marL="814388" lvl="1" indent="-357188" eaLnBrk="0" fontAlgn="base" hangingPunct="0">
              <a:spcBef>
                <a:spcPct val="0"/>
              </a:spcBef>
              <a:spcAft>
                <a:spcPts val="1200"/>
              </a:spcAft>
              <a:buFont typeface="Courier New" pitchFamily="49" charset="0"/>
              <a:buChar char="o"/>
            </a:pPr>
            <a:r>
              <a:rPr kumimoji="0" lang="it-IT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tra le aziende con meno di 100 lavoratori, il 50% ha adottato un sistema di gestione della sicurezza certificato</a:t>
            </a:r>
          </a:p>
          <a:p>
            <a:pPr marL="814388" lvl="1" indent="-357188" eaLnBrk="0" fontAlgn="base" hangingPunct="0">
              <a:spcBef>
                <a:spcPct val="0"/>
              </a:spcBef>
              <a:spcAft>
                <a:spcPts val="1200"/>
              </a:spcAft>
              <a:buFont typeface="Courier New" pitchFamily="49" charset="0"/>
              <a:buChar char="o"/>
            </a:pPr>
            <a:r>
              <a:rPr kumimoji="0" lang="it-IT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tra quelle con un numero di lavoratori tra 101 e 500, l’80% ha adottato un sistema certificato</a:t>
            </a:r>
          </a:p>
          <a:p>
            <a:pPr marL="814388" lvl="1" indent="-357188" eaLnBrk="0" fontAlgn="base" hangingPunct="0">
              <a:spcBef>
                <a:spcPct val="0"/>
              </a:spcBef>
              <a:spcAft>
                <a:spcPts val="1200"/>
              </a:spcAft>
              <a:buFont typeface="Courier New" pitchFamily="49" charset="0"/>
              <a:buChar char="o"/>
            </a:pPr>
            <a:r>
              <a:rPr kumimoji="0" lang="it-IT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il 100% delle aziende con oltre 500 lavoratori ha adottato un SGSL e l’80% di esse ha ricevuto  la certificazione OHSAS 18001</a:t>
            </a:r>
          </a:p>
        </p:txBody>
      </p:sp>
      <p:pic>
        <p:nvPicPr>
          <p:cNvPr id="4098" name="Picture 2" descr="http://www.deltabase.it/img/logo_ricerca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50050" y="2060848"/>
            <a:ext cx="2143125" cy="2143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50825" y="509986"/>
            <a:ext cx="864235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ts val="1200"/>
              </a:spcAft>
            </a:pPr>
            <a:r>
              <a:rPr lang="it-IT" sz="3400" b="1" dirty="0" smtClean="0">
                <a:solidFill>
                  <a:srgbClr val="00863D"/>
                </a:solidFill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Adozione dei SGSL (2/</a:t>
            </a:r>
            <a:r>
              <a:rPr lang="it-IT" sz="3400" b="1" dirty="0" err="1" smtClean="0">
                <a:solidFill>
                  <a:srgbClr val="00863D"/>
                </a:solidFill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2</a:t>
            </a:r>
            <a:r>
              <a:rPr lang="it-IT" sz="3400" b="1" dirty="0" smtClean="0">
                <a:solidFill>
                  <a:srgbClr val="00863D"/>
                </a:solidFill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)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50825" y="1936283"/>
            <a:ext cx="4321175" cy="2985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57188" lvl="0" indent="-357188" eaLnBrk="0" fontAlgn="base" hangingPunct="0"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kumimoji="0" lang="it-IT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Per quanto riguarda invece i due settori di riferimento hanno adottato un SGSL:</a:t>
            </a:r>
          </a:p>
          <a:p>
            <a:pPr marL="814388" lvl="1" indent="-357188" eaLnBrk="0" fontAlgn="base" hangingPunct="0">
              <a:spcBef>
                <a:spcPct val="0"/>
              </a:spcBef>
              <a:spcAft>
                <a:spcPts val="1200"/>
              </a:spcAft>
              <a:buFont typeface="Courier New" pitchFamily="49" charset="0"/>
              <a:buChar char="o"/>
            </a:pPr>
            <a:r>
              <a:rPr lang="it-IT" sz="2400" dirty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il 100% delle aziende del comparto Industria;</a:t>
            </a:r>
          </a:p>
          <a:p>
            <a:pPr marL="814388" lvl="1" indent="-357188" eaLnBrk="0" fontAlgn="base" hangingPunct="0">
              <a:spcBef>
                <a:spcPct val="0"/>
              </a:spcBef>
              <a:spcAft>
                <a:spcPts val="1200"/>
              </a:spcAft>
              <a:buFont typeface="Courier New" pitchFamily="49" charset="0"/>
              <a:buChar char="o"/>
            </a:pPr>
            <a:r>
              <a:rPr lang="it-IT" sz="2400" dirty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il 60% delle aziende del comparto Servizi.</a:t>
            </a:r>
          </a:p>
        </p:txBody>
      </p:sp>
      <p:pic>
        <p:nvPicPr>
          <p:cNvPr id="4" name="Picture 2" descr="http://www.deltabase.it/img/logo_ricerca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2357437"/>
            <a:ext cx="2143125" cy="2143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50825" y="509985"/>
            <a:ext cx="864235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tabLst/>
            </a:pPr>
            <a:r>
              <a:rPr lang="it-IT" sz="3400" b="1" dirty="0" smtClean="0">
                <a:solidFill>
                  <a:srgbClr val="00863D"/>
                </a:solidFill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Punti di forza e debolezza </a:t>
            </a:r>
            <a:endParaRPr kumimoji="0" lang="it-IT" sz="3400" b="1" i="0" u="none" strike="noStrike" cap="none" normalizeH="0" baseline="0" dirty="0" smtClean="0">
              <a:ln>
                <a:noFill/>
              </a:ln>
              <a:solidFill>
                <a:srgbClr val="00863D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50825" y="1125538"/>
            <a:ext cx="864235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57188" lvl="0" indent="-357188" eaLnBrk="0" fontAlgn="base" hangingPunct="0"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kumimoji="0" lang="it-IT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Aspetti </a:t>
            </a:r>
            <a:r>
              <a:rPr kumimoji="0" lang="it-IT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gestiti in maniera efficace da parte del campione selezionato:</a:t>
            </a:r>
          </a:p>
          <a:p>
            <a:pPr marL="814388" lvl="1" indent="-357188" eaLnBrk="0" fontAlgn="base" hangingPunct="0">
              <a:spcBef>
                <a:spcPct val="0"/>
              </a:spcBef>
              <a:spcAft>
                <a:spcPts val="1200"/>
              </a:spcAft>
              <a:buFont typeface="Courier New" pitchFamily="49" charset="0"/>
              <a:buChar char="o"/>
            </a:pPr>
            <a:r>
              <a:rPr lang="it-IT" sz="24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Definizione di ruoli e responsabilità</a:t>
            </a:r>
          </a:p>
          <a:p>
            <a:pPr marL="814388" lvl="1" indent="-357188" eaLnBrk="0" fontAlgn="base" hangingPunct="0">
              <a:spcBef>
                <a:spcPct val="0"/>
              </a:spcBef>
              <a:spcAft>
                <a:spcPts val="1200"/>
              </a:spcAft>
              <a:buFont typeface="Courier New" pitchFamily="49" charset="0"/>
              <a:buChar char="o"/>
            </a:pPr>
            <a:r>
              <a:rPr lang="it-IT" sz="24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Formazione / informazione dei lavoratori</a:t>
            </a:r>
          </a:p>
          <a:p>
            <a:pPr marL="814388" lvl="1" indent="-357188" eaLnBrk="0" fontAlgn="base" hangingPunct="0">
              <a:spcBef>
                <a:spcPct val="0"/>
              </a:spcBef>
              <a:spcAft>
                <a:spcPts val="1200"/>
              </a:spcAft>
              <a:buFont typeface="Courier New" pitchFamily="49" charset="0"/>
              <a:buChar char="o"/>
            </a:pPr>
            <a:r>
              <a:rPr lang="it-IT" sz="24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Appalti</a:t>
            </a:r>
          </a:p>
          <a:p>
            <a:pPr marL="814388" lvl="1" indent="-357188" eaLnBrk="0" fontAlgn="base" hangingPunct="0">
              <a:spcBef>
                <a:spcPct val="0"/>
              </a:spcBef>
              <a:spcAft>
                <a:spcPts val="1200"/>
              </a:spcAft>
              <a:buFont typeface="Courier New" pitchFamily="49" charset="0"/>
              <a:buChar char="o"/>
            </a:pPr>
            <a:r>
              <a:rPr lang="it-IT" sz="24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Procedure di emergenza</a:t>
            </a:r>
          </a:p>
          <a:p>
            <a:pPr marL="357188" lvl="0" indent="-357188" eaLnBrk="0" fontAlgn="base" hangingPunct="0"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kumimoji="0" lang="it-IT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Aree di miglioramento</a:t>
            </a:r>
            <a:r>
              <a:rPr kumimoji="0" lang="it-IT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:</a:t>
            </a:r>
          </a:p>
          <a:p>
            <a:pPr marL="814388" lvl="1" indent="-357188" eaLnBrk="0" fontAlgn="base" hangingPunct="0">
              <a:spcBef>
                <a:spcPct val="0"/>
              </a:spcBef>
              <a:spcAft>
                <a:spcPts val="1200"/>
              </a:spcAft>
              <a:buFont typeface="Courier New" pitchFamily="49" charset="0"/>
              <a:buChar char="o"/>
            </a:pPr>
            <a:r>
              <a:rPr lang="it-IT" sz="24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Manutenzione delle attrezzature</a:t>
            </a:r>
          </a:p>
          <a:p>
            <a:pPr marL="814388" lvl="1" indent="-357188" eaLnBrk="0" fontAlgn="base" hangingPunct="0">
              <a:spcBef>
                <a:spcPct val="0"/>
              </a:spcBef>
              <a:spcAft>
                <a:spcPts val="1200"/>
              </a:spcAft>
              <a:buFont typeface="Courier New" pitchFamily="49" charset="0"/>
              <a:buChar char="o"/>
            </a:pPr>
            <a:r>
              <a:rPr lang="it-IT" sz="24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Gestione degli infortuni e dei mancati infortuni</a:t>
            </a:r>
          </a:p>
          <a:p>
            <a:pPr marL="814388" lvl="1" indent="-357188" eaLnBrk="0" fontAlgn="base" hangingPunct="0">
              <a:spcBef>
                <a:spcPct val="0"/>
              </a:spcBef>
              <a:spcAft>
                <a:spcPts val="1200"/>
              </a:spcAft>
              <a:buFont typeface="Courier New" pitchFamily="49" charset="0"/>
              <a:buChar char="o"/>
            </a:pPr>
            <a:r>
              <a:rPr lang="it-IT" sz="24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Coinvolgimento dei lavoratori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50825" y="509985"/>
            <a:ext cx="864235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tabLst/>
            </a:pPr>
            <a:r>
              <a:rPr lang="it-IT" sz="3400" b="1" dirty="0" smtClean="0">
                <a:solidFill>
                  <a:srgbClr val="00863D"/>
                </a:solidFill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Considerazioni</a:t>
            </a:r>
            <a:endParaRPr kumimoji="0" lang="it-IT" sz="3400" b="1" i="0" u="none" strike="noStrike" cap="none" normalizeH="0" baseline="0" dirty="0" smtClean="0">
              <a:ln>
                <a:noFill/>
              </a:ln>
              <a:solidFill>
                <a:srgbClr val="00863D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50825" y="1125539"/>
            <a:ext cx="8642350" cy="4678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57188" lvl="0" indent="-357188" algn="ctr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it-IT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Le aree su cui si sono rilevate le maggiori criticità sono quelle che richiedono</a:t>
            </a:r>
            <a:r>
              <a:rPr kumimoji="0" lang="it-IT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 il </a:t>
            </a:r>
            <a:r>
              <a:rPr kumimoji="0" lang="it-IT" sz="2400" b="0" i="0" u="sng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coinvolgimento delle persone</a:t>
            </a:r>
            <a:r>
              <a:rPr kumimoji="0" lang="it-IT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 (es. partecipazione nell’identificazione di difetti o anomalie su attrezzature e processi di lavoro, segnalazione mancati infortuni, ecc.)</a:t>
            </a:r>
          </a:p>
          <a:p>
            <a:pPr marL="357188" lvl="0" indent="-357188" algn="ctr" eaLnBrk="0" fontAlgn="base" hangingPunct="0">
              <a:spcBef>
                <a:spcPct val="0"/>
              </a:spcBef>
              <a:spcAft>
                <a:spcPts val="600"/>
              </a:spcAft>
            </a:pPr>
            <a:endParaRPr lang="it-IT" sz="2400" dirty="0">
              <a:latin typeface="Times New Roman" pitchFamily="18" charset="0"/>
              <a:ea typeface="MS Mincho" pitchFamily="49" charset="-128"/>
              <a:cs typeface="Times New Roman" pitchFamily="18" charset="0"/>
            </a:endParaRPr>
          </a:p>
          <a:p>
            <a:pPr marL="357188" lvl="0" indent="-357188" algn="ctr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it-IT" sz="24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Ad ogni modo si è riscontrato un andamento positivo nel tempo dell’indice infortunistico delle aziende con SGSL certificati OHSAS 18001; nonostante non sia stato possibile trovare un collegamento diretto tra adozione di tali sistemi e ed il calo degli infortuni, si percepisce, in tali aziende, una maggiore attenzione da parte del datore di lavoro, dei dirigenti, dei preposti</a:t>
            </a:r>
            <a:r>
              <a:rPr lang="it-IT" sz="24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 e degli stessi lavoratori</a:t>
            </a:r>
            <a:endParaRPr kumimoji="0" lang="it-IT" sz="24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MS Mincho" pitchFamily="49" charset="-128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250825" y="1536174"/>
            <a:ext cx="8642350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ts val="1200"/>
              </a:spcAft>
            </a:pPr>
            <a:r>
              <a:rPr kumimoji="0" lang="it-IT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È necessario rinnovare l’impegno e</a:t>
            </a:r>
            <a:r>
              <a:rPr kumimoji="0" lang="it-IT" sz="2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 l’attenzione delle organizzazioni preposte</a:t>
            </a:r>
            <a:r>
              <a:rPr kumimoji="0" lang="it-IT" sz="2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 </a:t>
            </a:r>
            <a:r>
              <a:rPr lang="it-IT" sz="2600" dirty="0" smtClean="0"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a</a:t>
            </a:r>
            <a:r>
              <a:rPr kumimoji="0" lang="it-IT" sz="2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ffinché </a:t>
            </a:r>
            <a:r>
              <a:rPr kumimoji="0" lang="it-IT" sz="2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venga garantita una efficace promozione dei SGSL e una adeguata valutazione dell’efficacia di tali sistemi</a:t>
            </a:r>
            <a:endParaRPr kumimoji="0" lang="it-IT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MS Mincho" pitchFamily="49" charset="-128"/>
              <a:cs typeface="Times New Roman" pitchFamily="18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50825" y="509985"/>
            <a:ext cx="864235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tabLst/>
            </a:pPr>
            <a:r>
              <a:rPr lang="it-IT" sz="3400" b="1" dirty="0" smtClean="0">
                <a:solidFill>
                  <a:srgbClr val="00863D"/>
                </a:solidFill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Prossimi passi</a:t>
            </a:r>
            <a:endParaRPr kumimoji="0" lang="it-IT" sz="3400" b="1" i="0" u="none" strike="noStrike" cap="none" normalizeH="0" baseline="0" dirty="0" smtClean="0">
              <a:ln>
                <a:noFill/>
              </a:ln>
              <a:solidFill>
                <a:srgbClr val="00863D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http://lh3.googleusercontent.com/E161cKqfNY88UEvi-Jqc_tl3Xim_r4qPZXTDwlc3I4l5sML-ISBKehwWdRvlMTEHtQq3d4L4n1Rf1OC0yAXkvocb2A=s27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3645024"/>
            <a:ext cx="2476500" cy="2476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50825" y="2767281"/>
            <a:ext cx="864235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tabLst/>
            </a:pPr>
            <a:r>
              <a:rPr lang="it-IT" sz="4000" b="1" dirty="0" smtClean="0">
                <a:solidFill>
                  <a:srgbClr val="00863D"/>
                </a:solidFill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Grazie</a:t>
            </a:r>
            <a:endParaRPr kumimoji="0" lang="it-IT" sz="4000" b="1" i="0" u="none" strike="noStrike" cap="none" normalizeH="0" baseline="0" dirty="0" smtClean="0">
              <a:ln>
                <a:noFill/>
              </a:ln>
              <a:solidFill>
                <a:srgbClr val="00863D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1242</Words>
  <Application>Microsoft Macintosh PowerPoint</Application>
  <PresentationFormat>Presentazione su schermo (4:3)</PresentationFormat>
  <Paragraphs>77</Paragraphs>
  <Slides>19</Slides>
  <Notes>0</Notes>
  <HiddenSlides>0</HiddenSlides>
  <MMClips>0</MMClips>
  <ScaleCrop>false</ScaleCrop>
  <HeadingPairs>
    <vt:vector size="4" baseType="variant">
      <vt:variant>
        <vt:lpstr>Modello struttura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0" baseType="lpstr">
      <vt:lpstr>Tema di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alfonso.spano</dc:creator>
  <cp:lastModifiedBy>Utente della copia di valutazione di Office 2004</cp:lastModifiedBy>
  <cp:revision>35</cp:revision>
  <dcterms:created xsi:type="dcterms:W3CDTF">2016-04-17T14:02:44Z</dcterms:created>
  <dcterms:modified xsi:type="dcterms:W3CDTF">2016-04-17T14:12:57Z</dcterms:modified>
</cp:coreProperties>
</file>