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90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26/11/2015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Safety and health at work is everyone’s concern. It’s good for you. It’s good for business.</a:t>
            </a:r>
            <a:endParaRPr lang="en-GB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5508625"/>
            <a:ext cx="1146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4263" y="5616575"/>
            <a:ext cx="6699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32675" y="5976938"/>
            <a:ext cx="6699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3" y="6273800"/>
            <a:ext cx="946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en-GB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752888"/>
            <a:ext cx="7646400" cy="928800"/>
          </a:xfrm>
        </p:spPr>
        <p:txBody>
          <a:bodyPr/>
          <a:lstStyle/>
          <a:p>
            <a:r>
              <a:rPr lang="en-GB" dirty="0" smtClean="0"/>
              <a:t>Healthy Workplaces for All 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481984"/>
            <a:ext cx="7646400" cy="6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+mj-lt"/>
              </a:rPr>
              <a:t>Promoting a sustainable working life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Lifelong learning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0000" y="1988840"/>
            <a:ext cx="4457034" cy="27003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Enable workers of all ages </a:t>
            </a:r>
            <a:br>
              <a:rPr lang="en-GB" smtClean="0"/>
            </a:br>
            <a:r>
              <a:rPr lang="en-GB" smtClean="0"/>
              <a:t>to take part in education and training</a:t>
            </a:r>
          </a:p>
          <a:p>
            <a:r>
              <a:rPr lang="en-GB" smtClean="0"/>
              <a:t>Prevent erosion of </a:t>
            </a:r>
            <a:br>
              <a:rPr lang="en-GB" smtClean="0"/>
            </a:br>
            <a:r>
              <a:rPr lang="en-GB" smtClean="0"/>
              <a:t>skills and competences</a:t>
            </a:r>
          </a:p>
          <a:p>
            <a:r>
              <a:rPr lang="en-GB" smtClean="0"/>
              <a:t>Updating and developing skills </a:t>
            </a:r>
            <a:br>
              <a:rPr lang="en-GB" smtClean="0"/>
            </a:br>
            <a:r>
              <a:rPr lang="en-GB" smtClean="0"/>
              <a:t>important for employability</a:t>
            </a:r>
          </a:p>
          <a:p>
            <a:r>
              <a:rPr lang="en-GB" smtClean="0"/>
              <a:t>Also important for </a:t>
            </a:r>
            <a:br>
              <a:rPr lang="en-GB" smtClean="0"/>
            </a:br>
            <a:r>
              <a:rPr lang="en-GB" smtClean="0"/>
              <a:t>psychosocial working environment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Workplace health promotion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000" y="2204864"/>
            <a:ext cx="7560000" cy="31770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Combined efforts of employers, employees and </a:t>
            </a:r>
            <a:br>
              <a:rPr lang="en-GB" dirty="0" smtClean="0"/>
            </a:br>
            <a:r>
              <a:rPr lang="en-GB" dirty="0" smtClean="0"/>
              <a:t>society to improve health and well-being at work</a:t>
            </a:r>
          </a:p>
          <a:p>
            <a:r>
              <a:rPr lang="en-GB" dirty="0" smtClean="0"/>
              <a:t>Can be only successful if combined with risk prevention </a:t>
            </a:r>
            <a:br>
              <a:rPr lang="en-GB" dirty="0" smtClean="0"/>
            </a:br>
            <a:r>
              <a:rPr lang="en-GB" dirty="0" smtClean="0"/>
              <a:t>and health protection</a:t>
            </a:r>
          </a:p>
          <a:p>
            <a:r>
              <a:rPr lang="en-GB" dirty="0" smtClean="0"/>
              <a:t>‘Health promoting workplaces’ – a comprehensive approach, integrating OSH and health protection with health promotion, </a:t>
            </a:r>
            <a:r>
              <a:rPr lang="en-US" dirty="0" smtClean="0"/>
              <a:t>addressing both </a:t>
            </a:r>
            <a:r>
              <a:rPr lang="en-US" dirty="0"/>
              <a:t>work </a:t>
            </a:r>
            <a:r>
              <a:rPr lang="en-US" dirty="0" err="1"/>
              <a:t>organisation</a:t>
            </a:r>
            <a:r>
              <a:rPr lang="en-US" dirty="0"/>
              <a:t> and work environment </a:t>
            </a:r>
            <a:br>
              <a:rPr lang="en-US" dirty="0"/>
            </a:br>
            <a:r>
              <a:rPr lang="en-US" dirty="0"/>
              <a:t>issues and the individual risk factors.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resources (HR) and OSH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Cooperation between stakeholders is very important, particularly HR and OSH management</a:t>
            </a:r>
          </a:p>
          <a:p>
            <a:r>
              <a:rPr lang="en-GB" dirty="0" smtClean="0"/>
              <a:t>HR policies have an impact on safety and health, for example:</a:t>
            </a:r>
          </a:p>
          <a:p>
            <a:pPr lvl="1"/>
            <a:r>
              <a:rPr lang="en-GB" dirty="0" smtClean="0"/>
              <a:t>work–life balance</a:t>
            </a:r>
          </a:p>
          <a:p>
            <a:pPr lvl="1"/>
            <a:r>
              <a:rPr lang="en-GB" dirty="0" smtClean="0"/>
              <a:t>working time</a:t>
            </a:r>
          </a:p>
          <a:p>
            <a:pPr lvl="1"/>
            <a:r>
              <a:rPr lang="en-GB" dirty="0" smtClean="0"/>
              <a:t>lifelong learning</a:t>
            </a:r>
          </a:p>
          <a:p>
            <a:pPr lvl="1"/>
            <a:r>
              <a:rPr lang="en-GB" dirty="0" smtClean="0"/>
              <a:t>career development</a:t>
            </a:r>
          </a:p>
          <a:p>
            <a:r>
              <a:rPr lang="en-GB" dirty="0" smtClean="0"/>
              <a:t>HR should support OSH management of all ages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2812582" y="3501008"/>
            <a:ext cx="2834708" cy="2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lang="en-GB" dirty="0" smtClean="0"/>
              <a:t>What are the benefits?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218344" cy="4329224"/>
          </a:xfrm>
        </p:spPr>
        <p:txBody>
          <a:bodyPr/>
          <a:lstStyle/>
          <a:p>
            <a:r>
              <a:rPr lang="en-GB" dirty="0" smtClean="0"/>
              <a:t>Improve health and </a:t>
            </a:r>
            <a:r>
              <a:rPr lang="en-GB" dirty="0"/>
              <a:t>well-being </a:t>
            </a:r>
            <a:r>
              <a:rPr lang="en-GB" dirty="0" smtClean="0"/>
              <a:t>of employees:</a:t>
            </a:r>
          </a:p>
          <a:p>
            <a:pPr lvl="1"/>
            <a:r>
              <a:rPr lang="en-GB" dirty="0" smtClean="0"/>
              <a:t>working is good for physical and mental health</a:t>
            </a:r>
          </a:p>
          <a:p>
            <a:pPr lvl="1"/>
            <a:r>
              <a:rPr lang="en-GB" dirty="0" smtClean="0"/>
              <a:t>health of workers of all ages can be improved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Improve productivity and cost-effectiveness at organisational level:</a:t>
            </a:r>
          </a:p>
          <a:p>
            <a:pPr lvl="1"/>
            <a:r>
              <a:rPr lang="en-GB" dirty="0" smtClean="0"/>
              <a:t>healthy, productive and motivated workforce — organisation remains competitive and innovative</a:t>
            </a:r>
          </a:p>
          <a:p>
            <a:pPr lvl="1"/>
            <a:r>
              <a:rPr lang="en-GB" dirty="0" smtClean="0"/>
              <a:t>valuable skills and experience retained within organisation</a:t>
            </a:r>
          </a:p>
          <a:p>
            <a:pPr lvl="1"/>
            <a:r>
              <a:rPr lang="en-GB" dirty="0" smtClean="0"/>
              <a:t>lower rates of sick leave and absenteeism — lower work disability costs</a:t>
            </a:r>
            <a:endParaRPr lang="en-GB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lower staff turnover</a:t>
            </a:r>
          </a:p>
          <a:p>
            <a:pPr lvl="1"/>
            <a:r>
              <a:rPr lang="en-GB" dirty="0" smtClean="0"/>
              <a:t>greater well-being at work, with employees achieving their potential</a:t>
            </a:r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Getting involved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3" y="1484784"/>
            <a:ext cx="7560000" cy="2745048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Organisations of all sizes and sectors, as well as individuals,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can </a:t>
            </a:r>
            <a:r>
              <a:rPr lang="en-GB" dirty="0" smtClean="0"/>
              <a:t>get involved</a:t>
            </a:r>
          </a:p>
          <a:p>
            <a:r>
              <a:rPr lang="en-GB" dirty="0" smtClean="0"/>
              <a:t>Get involved by:</a:t>
            </a:r>
          </a:p>
          <a:p>
            <a:pPr lvl="1"/>
            <a:r>
              <a:rPr lang="en-GB" dirty="0" smtClean="0"/>
              <a:t>disseminating campaign materials</a:t>
            </a:r>
          </a:p>
          <a:p>
            <a:pPr lvl="1"/>
            <a:r>
              <a:rPr lang="en-GB" dirty="0" smtClean="0"/>
              <a:t>taking part in or organising events and activities</a:t>
            </a:r>
          </a:p>
          <a:p>
            <a:pPr lvl="1"/>
            <a:r>
              <a:rPr lang="en-GB" dirty="0" smtClean="0"/>
              <a:t>using and promoting age-management tools</a:t>
            </a:r>
          </a:p>
          <a:p>
            <a:pPr lvl="1"/>
            <a:r>
              <a:rPr lang="en-GB" dirty="0" smtClean="0"/>
              <a:t>becoming a partner of the campaign</a:t>
            </a:r>
          </a:p>
          <a:p>
            <a:pPr lvl="1"/>
            <a:r>
              <a:rPr lang="en-GB" dirty="0" smtClean="0"/>
              <a:t>keeping up to date via social media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16644" y="2924944"/>
            <a:ext cx="425575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6426256" cy="2601032"/>
          </a:xfrm>
        </p:spPr>
        <p:txBody>
          <a:bodyPr/>
          <a:lstStyle/>
          <a:p>
            <a:r>
              <a:rPr lang="en-GB" dirty="0"/>
              <a:t>Campaign launch: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April </a:t>
            </a:r>
            <a:r>
              <a:rPr lang="en-GB" b="0" dirty="0"/>
              <a:t>2016</a:t>
            </a:r>
          </a:p>
          <a:p>
            <a:r>
              <a:rPr lang="en-GB" dirty="0"/>
              <a:t>European Weeks for Safety and Health at Work: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October </a:t>
            </a:r>
            <a:r>
              <a:rPr lang="en-GB" b="0" dirty="0"/>
              <a:t>2016 and 2017</a:t>
            </a:r>
          </a:p>
          <a:p>
            <a:r>
              <a:rPr lang="en-GB" dirty="0"/>
              <a:t>Healthy Workplaces Good Practice Awards Ceremony: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April </a:t>
            </a:r>
            <a:r>
              <a:rPr lang="en-GB" b="0" dirty="0"/>
              <a:t>2017</a:t>
            </a:r>
          </a:p>
          <a:p>
            <a:r>
              <a:rPr lang="en-GB" dirty="0"/>
              <a:t>Healthy Workplaces </a:t>
            </a:r>
            <a:r>
              <a:rPr lang="en-GB" dirty="0" smtClean="0"/>
              <a:t>Summit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November 2017</a:t>
            </a:r>
            <a:endParaRPr lang="en-GB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partnership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3" y="1124744"/>
            <a:ext cx="7560000" cy="4860000"/>
          </a:xfrm>
        </p:spPr>
        <p:txBody>
          <a:bodyPr/>
          <a:lstStyle/>
          <a:p>
            <a:r>
              <a:rPr lang="en-GB" dirty="0" smtClean="0"/>
              <a:t>Successful partnerships between EU-OSHA </a:t>
            </a:r>
            <a:br>
              <a:rPr lang="en-GB" dirty="0" smtClean="0"/>
            </a:br>
            <a:r>
              <a:rPr lang="en-GB" dirty="0" smtClean="0"/>
              <a:t>and key stakeholders are crucial for the success</a:t>
            </a:r>
            <a:br>
              <a:rPr lang="en-GB" dirty="0" smtClean="0"/>
            </a:br>
            <a:r>
              <a:rPr lang="en-GB" dirty="0" smtClean="0"/>
              <a:t> of the campaign</a:t>
            </a:r>
          </a:p>
          <a:p>
            <a:r>
              <a:rPr lang="en-GB" dirty="0" smtClean="0"/>
              <a:t>Pan-European and international organisations </a:t>
            </a:r>
            <a:br>
              <a:rPr lang="en-GB" dirty="0" smtClean="0"/>
            </a:br>
            <a:r>
              <a:rPr lang="en-GB" dirty="0" smtClean="0"/>
              <a:t>can become official campaign partners</a:t>
            </a:r>
          </a:p>
          <a:p>
            <a:r>
              <a:rPr lang="en-GB" dirty="0" smtClean="0"/>
              <a:t>Benefits include:</a:t>
            </a:r>
          </a:p>
          <a:p>
            <a:pPr lvl="1"/>
            <a:r>
              <a:rPr lang="en-GB" dirty="0" smtClean="0"/>
              <a:t>a welcome pack</a:t>
            </a:r>
          </a:p>
          <a:p>
            <a:pPr lvl="1"/>
            <a:r>
              <a:rPr lang="en-GB" dirty="0" smtClean="0"/>
              <a:t>a partner certificate</a:t>
            </a:r>
          </a:p>
          <a:p>
            <a:pPr lvl="1"/>
            <a:r>
              <a:rPr lang="en-GB" dirty="0" smtClean="0"/>
              <a:t>special category for partners in the Healthy Workplaces </a:t>
            </a:r>
            <a:br>
              <a:rPr lang="en-GB" dirty="0" smtClean="0"/>
            </a:br>
            <a:r>
              <a:rPr lang="en-GB" dirty="0" smtClean="0"/>
              <a:t>Good Practice Awards</a:t>
            </a:r>
          </a:p>
          <a:p>
            <a:pPr lvl="1"/>
            <a:r>
              <a:rPr lang="en-GB" dirty="0" smtClean="0"/>
              <a:t>promotion at EU level and in the media</a:t>
            </a:r>
          </a:p>
          <a:p>
            <a:pPr lvl="1"/>
            <a:r>
              <a:rPr lang="en-GB" dirty="0" smtClean="0"/>
              <a:t>networking opportunities and exchange of </a:t>
            </a:r>
            <a:br>
              <a:rPr lang="en-GB" dirty="0" smtClean="0"/>
            </a:br>
            <a:r>
              <a:rPr lang="en-GB" dirty="0" smtClean="0"/>
              <a:t>good practice with other campaign partners</a:t>
            </a:r>
          </a:p>
          <a:p>
            <a:pPr lvl="1"/>
            <a:r>
              <a:rPr lang="en-GB" dirty="0" smtClean="0"/>
              <a:t>invitation to EU-OSHA events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0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Workplaces Good Practice Awards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Recognition of innovative safety and health practices in the workplace</a:t>
            </a:r>
          </a:p>
          <a:p>
            <a:r>
              <a:rPr lang="en-GB" dirty="0" smtClean="0"/>
              <a:t>Organisations are rewarded for successful and sustainable initiatives promoting healthy workplaces for all ages</a:t>
            </a:r>
          </a:p>
          <a:p>
            <a:r>
              <a:rPr lang="en-GB" dirty="0" smtClean="0"/>
              <a:t>Open to organisations in:</a:t>
            </a:r>
          </a:p>
          <a:p>
            <a:pPr lvl="1"/>
            <a:r>
              <a:rPr lang="en-GB" dirty="0" smtClean="0"/>
              <a:t>EU Member States</a:t>
            </a:r>
          </a:p>
          <a:p>
            <a:pPr lvl="1"/>
            <a:r>
              <a:rPr lang="en-GB" dirty="0" smtClean="0"/>
              <a:t>candidate countries</a:t>
            </a:r>
          </a:p>
          <a:p>
            <a:pPr lvl="1"/>
            <a:r>
              <a:rPr lang="en-GB" dirty="0" smtClean="0"/>
              <a:t>potential candidate countries</a:t>
            </a:r>
          </a:p>
          <a:p>
            <a:pPr lvl="1"/>
            <a:r>
              <a:rPr lang="en-GB" dirty="0" smtClean="0"/>
              <a:t>European Free Trade Association (EFTA)</a:t>
            </a:r>
          </a:p>
          <a:p>
            <a:r>
              <a:rPr lang="en-GB" dirty="0" smtClean="0"/>
              <a:t>Two stages:</a:t>
            </a:r>
          </a:p>
          <a:p>
            <a:pPr lvl="1"/>
            <a:r>
              <a:rPr lang="en-GB" dirty="0" smtClean="0"/>
              <a:t>National level — focal points nominate national winners</a:t>
            </a:r>
          </a:p>
          <a:p>
            <a:pPr lvl="1"/>
            <a:r>
              <a:rPr lang="en-GB" dirty="0" smtClean="0"/>
              <a:t>European level — official campaign partners and national winners</a:t>
            </a:r>
          </a:p>
          <a:p>
            <a:r>
              <a:rPr lang="en-GB" dirty="0" smtClean="0"/>
              <a:t>Winners announced at the </a:t>
            </a:r>
            <a:r>
              <a:rPr lang="en-GB" dirty="0"/>
              <a:t>a</a:t>
            </a:r>
            <a:r>
              <a:rPr lang="en-GB" dirty="0" smtClean="0"/>
              <a:t>wards </a:t>
            </a:r>
            <a:r>
              <a:rPr lang="en-GB" dirty="0"/>
              <a:t>c</a:t>
            </a:r>
            <a:r>
              <a:rPr lang="en-GB" dirty="0" smtClean="0"/>
              <a:t>eremony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3473928" cy="28170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Campaign guide</a:t>
            </a:r>
          </a:p>
          <a:p>
            <a:r>
              <a:rPr lang="en-GB" dirty="0"/>
              <a:t>Practical e-guide</a:t>
            </a:r>
          </a:p>
          <a:p>
            <a:r>
              <a:rPr lang="en-GB" dirty="0" smtClean="0"/>
              <a:t>Promotion material</a:t>
            </a:r>
          </a:p>
          <a:p>
            <a:pPr lvl="1"/>
            <a:r>
              <a:rPr lang="en-GB" dirty="0" smtClean="0"/>
              <a:t>Campaign leaflet</a:t>
            </a:r>
          </a:p>
          <a:p>
            <a:pPr lvl="1"/>
            <a:r>
              <a:rPr lang="en-GB" dirty="0" smtClean="0"/>
              <a:t>Good Practice Awards flyer</a:t>
            </a:r>
          </a:p>
          <a:p>
            <a:pPr lvl="1"/>
            <a:r>
              <a:rPr lang="en-GB" dirty="0" smtClean="0"/>
              <a:t>Poster</a:t>
            </a:r>
          </a:p>
          <a:p>
            <a:pPr lvl="1"/>
            <a:r>
              <a:rPr lang="en-GB" dirty="0" smtClean="0"/>
              <a:t>Video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nfographics</a:t>
            </a:r>
          </a:p>
          <a:p>
            <a:pPr lvl="1"/>
            <a:r>
              <a:rPr lang="en-GB" dirty="0" smtClean="0"/>
              <a:t>Online banner, Email signature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1116000"/>
            <a:ext cx="3744416" cy="3096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Napo film</a:t>
            </a:r>
          </a:p>
          <a:p>
            <a:r>
              <a:rPr lang="en-GB" dirty="0" smtClean="0"/>
              <a:t>Materials from ‘Safer and healthier work at any age’ (European Parliament pilot project)</a:t>
            </a:r>
          </a:p>
          <a:p>
            <a:r>
              <a:rPr lang="en-GB" dirty="0" smtClean="0"/>
              <a:t>Module for Online interactive Risk Assessment (</a:t>
            </a:r>
            <a:r>
              <a:rPr lang="en-GB" dirty="0" err="1" smtClean="0"/>
              <a:t>OiRA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Reports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404934" y="3732686"/>
            <a:ext cx="2868570" cy="2199641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647">
            <a:off x="2510346" y="4141754"/>
            <a:ext cx="2185510" cy="166012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683">
            <a:off x="1447245" y="4070389"/>
            <a:ext cx="2149853" cy="16596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11479">
            <a:off x="782230" y="4090239"/>
            <a:ext cx="1083924" cy="165960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Learn more at the campaign website: </a:t>
            </a:r>
            <a:br>
              <a:rPr lang="en-GB" dirty="0" smtClean="0"/>
            </a:br>
            <a:r>
              <a:rPr lang="en-GB" u="sng" dirty="0" smtClean="0">
                <a:solidFill>
                  <a:schemeClr val="tx1"/>
                </a:solidFill>
                <a:hlinkClick r:id="rId3"/>
              </a:rPr>
              <a:t>www.healthy-workplaces.eu</a:t>
            </a:r>
            <a:r>
              <a:rPr lang="en-GB" u="sng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Subscribe to our campaign newsletter:</a:t>
            </a:r>
            <a:br>
              <a:rPr lang="en-GB" dirty="0" smtClean="0"/>
            </a:br>
            <a:r>
              <a:rPr lang="es-ES" u="sng" dirty="0">
                <a:hlinkClick r:id="rId4"/>
              </a:rPr>
              <a:t>https://healthy-workplaces.eu/en/healthy-workplaces-newsletter</a:t>
            </a:r>
            <a:r>
              <a:rPr lang="es-ES" dirty="0">
                <a:hlinkClick r:id="rId4"/>
              </a:rPr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Keep up to date with activities and events through social media: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Find out about events in your country from your focal point: </a:t>
            </a:r>
            <a:r>
              <a:rPr lang="en-GB" u="sng" dirty="0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lang="en-GB" u="sng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GB" u="sng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365104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36510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3611500" cy="2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Introduction to the campaign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Coordinated by the European Agency for Safety and Health at Work (EU-OSHA)</a:t>
            </a:r>
          </a:p>
          <a:p>
            <a:r>
              <a:rPr lang="en-GB" dirty="0" smtClean="0"/>
              <a:t>Organised in more than 30 countries</a:t>
            </a:r>
          </a:p>
          <a:p>
            <a:r>
              <a:rPr lang="en-GB" dirty="0" smtClean="0"/>
              <a:t>Supported by a network of partners:</a:t>
            </a:r>
          </a:p>
          <a:p>
            <a:pPr lvl="1"/>
            <a:r>
              <a:rPr lang="en-GB" dirty="0" smtClean="0"/>
              <a:t>National focal points</a:t>
            </a:r>
          </a:p>
          <a:p>
            <a:pPr lvl="1"/>
            <a:r>
              <a:rPr lang="en-GB" dirty="0" smtClean="0"/>
              <a:t>Official campaign partners</a:t>
            </a:r>
          </a:p>
          <a:p>
            <a:pPr lvl="1"/>
            <a:r>
              <a:rPr lang="en-GB" dirty="0"/>
              <a:t>European social </a:t>
            </a:r>
            <a:r>
              <a:rPr lang="en-GB" dirty="0" smtClean="0"/>
              <a:t>partners </a:t>
            </a:r>
          </a:p>
          <a:p>
            <a:pPr lvl="1"/>
            <a:r>
              <a:rPr lang="en-GB" dirty="0" smtClean="0"/>
              <a:t>Media partners </a:t>
            </a:r>
          </a:p>
          <a:p>
            <a:pPr lvl="1"/>
            <a:r>
              <a:rPr lang="en-GB" dirty="0" smtClean="0"/>
              <a:t>Enterprise Europe Network </a:t>
            </a:r>
          </a:p>
          <a:p>
            <a:pPr lvl="1"/>
            <a:r>
              <a:rPr lang="en-GB" dirty="0" smtClean="0"/>
              <a:t>EU institutions</a:t>
            </a:r>
          </a:p>
          <a:p>
            <a:pPr lvl="1"/>
            <a:r>
              <a:rPr lang="en-GB" dirty="0" smtClean="0"/>
              <a:t>Other EU agencies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4" y="1701178"/>
            <a:ext cx="4457586" cy="4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076464" y="3068960"/>
            <a:ext cx="1800200" cy="2921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4644008" y="3429000"/>
            <a:ext cx="1296144" cy="27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385008"/>
          </a:xfrm>
        </p:spPr>
        <p:txBody>
          <a:bodyPr/>
          <a:lstStyle/>
          <a:p>
            <a:pPr lvl="0"/>
            <a:r>
              <a:rPr lang="en-GB" dirty="0"/>
              <a:t>Promote sustainable work and healthy ageing </a:t>
            </a:r>
            <a:r>
              <a:rPr lang="en-GB" dirty="0" smtClean="0"/>
              <a:t>from </a:t>
            </a:r>
            <a:r>
              <a:rPr lang="en-GB" dirty="0"/>
              <a:t>the </a:t>
            </a:r>
            <a:r>
              <a:rPr lang="en-GB" dirty="0" smtClean="0"/>
              <a:t>beginning of working life</a:t>
            </a:r>
          </a:p>
          <a:p>
            <a:pPr lvl="0"/>
            <a:r>
              <a:rPr lang="en-GB" dirty="0" smtClean="0"/>
              <a:t>Highlight the </a:t>
            </a:r>
            <a:r>
              <a:rPr lang="en-GB" dirty="0"/>
              <a:t>importance of prevention throughout </a:t>
            </a:r>
            <a:r>
              <a:rPr lang="en-GB" dirty="0" smtClean="0"/>
              <a:t>working life</a:t>
            </a:r>
            <a:endParaRPr lang="en-GB" dirty="0"/>
          </a:p>
          <a:p>
            <a:pPr lvl="0"/>
            <a:r>
              <a:rPr lang="en-GB" dirty="0"/>
              <a:t>Assist employers and workers (</a:t>
            </a:r>
            <a:r>
              <a:rPr lang="en-GB" dirty="0" smtClean="0"/>
              <a:t>including in SMEs) </a:t>
            </a:r>
            <a:r>
              <a:rPr lang="en-GB" dirty="0"/>
              <a:t>by providing information and tools for managing </a:t>
            </a:r>
            <a:r>
              <a:rPr lang="en-GB" dirty="0" smtClean="0"/>
              <a:t>OSH </a:t>
            </a:r>
            <a:r>
              <a:rPr lang="en-GB" dirty="0"/>
              <a:t>in the context of an ageing </a:t>
            </a:r>
            <a:r>
              <a:rPr lang="en-GB" dirty="0" smtClean="0"/>
              <a:t>workforce</a:t>
            </a:r>
          </a:p>
          <a:p>
            <a:pPr lvl="0"/>
            <a:r>
              <a:rPr lang="en-GB" dirty="0" smtClean="0"/>
              <a:t>Facilitate information exchange and </a:t>
            </a:r>
            <a:r>
              <a:rPr lang="en-GB" dirty="0"/>
              <a:t>good </a:t>
            </a:r>
            <a:r>
              <a:rPr lang="en-GB" dirty="0" smtClean="0"/>
              <a:t>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lang="en-GB" dirty="0" smtClean="0"/>
              <a:t>What is the issue?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Europe’s workforce is ageing — longer working lives </a:t>
            </a:r>
          </a:p>
          <a:p>
            <a:r>
              <a:rPr lang="en-GB" dirty="0" smtClean="0"/>
              <a:t>Challenges arising from demographic change:</a:t>
            </a:r>
          </a:p>
          <a:p>
            <a:pPr lvl="1"/>
            <a:r>
              <a:rPr lang="en-GB" dirty="0" smtClean="0"/>
              <a:t>general labour shortages</a:t>
            </a:r>
          </a:p>
          <a:p>
            <a:pPr lvl="1"/>
            <a:r>
              <a:rPr lang="en-GB" dirty="0" smtClean="0"/>
              <a:t>shortages of skilled workers</a:t>
            </a:r>
          </a:p>
          <a:p>
            <a:pPr lvl="1"/>
            <a:r>
              <a:rPr lang="en-GB" dirty="0"/>
              <a:t>more people at work with health </a:t>
            </a:r>
            <a:r>
              <a:rPr lang="en-GB" dirty="0" smtClean="0"/>
              <a:t>problems/chronic </a:t>
            </a:r>
            <a:r>
              <a:rPr lang="en-GB" dirty="0"/>
              <a:t>diseases</a:t>
            </a:r>
          </a:p>
          <a:p>
            <a:pPr lvl="1"/>
            <a:r>
              <a:rPr lang="en-GB" dirty="0"/>
              <a:t>concerns about productivity and </a:t>
            </a:r>
            <a:r>
              <a:rPr lang="en-GB" dirty="0" smtClean="0"/>
              <a:t>absenteeism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Management of OSH in the context of an ageing workforce requires a </a:t>
            </a:r>
            <a:r>
              <a:rPr lang="en-GB" dirty="0"/>
              <a:t>multidisciplinary </a:t>
            </a:r>
            <a:r>
              <a:rPr lang="en-GB" dirty="0" smtClean="0"/>
              <a:t>approach...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153" y="3933056"/>
            <a:ext cx="4034117" cy="216024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lang="en-GB" dirty="0" smtClean="0"/>
              <a:t>Prevention throughout working life — holistic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Health in later life is affected by working conditions in earlier life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Prevention of work-related accidents, health problems and occupational diseases is needed throughout working life</a:t>
            </a:r>
          </a:p>
          <a:p>
            <a:r>
              <a:rPr lang="en-GB" dirty="0" smtClean="0"/>
              <a:t>Holistic approach, including:</a:t>
            </a:r>
          </a:p>
          <a:p>
            <a:pPr lvl="1"/>
            <a:r>
              <a:rPr lang="en-GB" dirty="0" smtClean="0"/>
              <a:t>work environment and organisation</a:t>
            </a:r>
          </a:p>
          <a:p>
            <a:pPr lvl="1"/>
            <a:r>
              <a:rPr lang="en-GB" dirty="0" smtClean="0"/>
              <a:t>training and lifelong learning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eadership</a:t>
            </a:r>
            <a:endParaRPr lang="en-GB" dirty="0"/>
          </a:p>
          <a:p>
            <a:pPr lvl="1"/>
            <a:r>
              <a:rPr lang="en-GB" dirty="0"/>
              <a:t>work–life </a:t>
            </a:r>
            <a:r>
              <a:rPr lang="en-GB" dirty="0" smtClean="0"/>
              <a:t>balance</a:t>
            </a:r>
          </a:p>
          <a:p>
            <a:pPr lvl="1"/>
            <a:r>
              <a:rPr lang="en-GB" dirty="0" smtClean="0"/>
              <a:t>motivation</a:t>
            </a:r>
          </a:p>
          <a:p>
            <a:pPr lvl="1"/>
            <a:r>
              <a:rPr lang="en-GB" dirty="0" smtClean="0"/>
              <a:t>career development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09487"/>
            <a:ext cx="3528392" cy="35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0" y="179388"/>
            <a:ext cx="7561263" cy="490537"/>
          </a:xfrm>
        </p:spPr>
        <p:txBody>
          <a:bodyPr/>
          <a:lstStyle/>
          <a:p>
            <a:r>
              <a:rPr lang="en-GB" dirty="0" smtClean="0"/>
              <a:t>Work ability concept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8082440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Work ability concept — balance between work demands and individual resources</a:t>
            </a:r>
          </a:p>
          <a:p>
            <a:r>
              <a:rPr lang="en-GB" dirty="0" smtClean="0"/>
              <a:t>Work demands affected by:</a:t>
            </a:r>
          </a:p>
          <a:p>
            <a:pPr lvl="1"/>
            <a:r>
              <a:rPr lang="en-GB" dirty="0" smtClean="0"/>
              <a:t>work content, workload, work organisation</a:t>
            </a:r>
          </a:p>
          <a:p>
            <a:pPr lvl="1"/>
            <a:r>
              <a:rPr lang="en-GB" dirty="0" smtClean="0"/>
              <a:t>working environment and community</a:t>
            </a:r>
          </a:p>
          <a:p>
            <a:pPr lvl="1"/>
            <a:r>
              <a:rPr lang="en-GB" dirty="0" smtClean="0"/>
              <a:t>leadership</a:t>
            </a:r>
          </a:p>
          <a:p>
            <a:r>
              <a:rPr lang="en-GB" dirty="0" smtClean="0"/>
              <a:t>Individual resources dependent on:</a:t>
            </a:r>
          </a:p>
          <a:p>
            <a:pPr lvl="1"/>
            <a:r>
              <a:rPr lang="en-GB" dirty="0" smtClean="0"/>
              <a:t>health and functional capacities </a:t>
            </a:r>
          </a:p>
          <a:p>
            <a:pPr lvl="1"/>
            <a:r>
              <a:rPr lang="en-GB" dirty="0" smtClean="0"/>
              <a:t>skills and competences</a:t>
            </a:r>
          </a:p>
          <a:p>
            <a:pPr lvl="1"/>
            <a:r>
              <a:rPr lang="en-GB" dirty="0" smtClean="0"/>
              <a:t>values, attitudes, motivation</a:t>
            </a:r>
          </a:p>
          <a:p>
            <a:r>
              <a:rPr lang="en-GB" dirty="0" smtClean="0"/>
              <a:t>Promoting work ability requires:</a:t>
            </a:r>
          </a:p>
          <a:p>
            <a:pPr lvl="1"/>
            <a:r>
              <a:rPr lang="en-GB" dirty="0" smtClean="0"/>
              <a:t>good leadership</a:t>
            </a:r>
          </a:p>
          <a:p>
            <a:pPr lvl="1"/>
            <a:r>
              <a:rPr lang="en-GB" dirty="0" smtClean="0"/>
              <a:t>worker participation</a:t>
            </a:r>
          </a:p>
          <a:p>
            <a:pPr lvl="1"/>
            <a:r>
              <a:rPr lang="en-GB" dirty="0" smtClean="0"/>
              <a:t>cooperation between management and workers</a:t>
            </a:r>
          </a:p>
          <a:p>
            <a:r>
              <a:rPr lang="en-GB" dirty="0" smtClean="0"/>
              <a:t>Work ability index</a:t>
            </a:r>
          </a:p>
          <a:p>
            <a:pPr marL="252000" lvl="1" indent="0">
              <a:buFont typeface="Arial" pitchFamily="34" charset="0"/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Diversity-sensitive risk assessment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000" y="908720"/>
            <a:ext cx="7794408" cy="54726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900" dirty="0" smtClean="0"/>
              <a:t>Risk assessment is the cornerstone of </a:t>
            </a:r>
            <a:br>
              <a:rPr lang="en-GB" sz="1900" dirty="0" smtClean="0"/>
            </a:br>
            <a:r>
              <a:rPr lang="en-GB" sz="1900" dirty="0" smtClean="0"/>
              <a:t>OSH management in Europe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Differences exist between individuals, take account of: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a</a:t>
            </a:r>
            <a:r>
              <a:rPr lang="en-GB" sz="1900" dirty="0" smtClean="0"/>
              <a:t>ge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g</a:t>
            </a:r>
            <a:r>
              <a:rPr lang="en-GB" sz="1900" dirty="0" smtClean="0"/>
              <a:t>ender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d</a:t>
            </a:r>
            <a:r>
              <a:rPr lang="en-GB" sz="1900" dirty="0" smtClean="0"/>
              <a:t>isability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m</a:t>
            </a:r>
            <a:r>
              <a:rPr lang="en-GB" sz="1900" dirty="0" smtClean="0"/>
              <a:t>igrants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For younger workers, take account of: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physical and intellectual development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immaturity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lack of experience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For older workers, consider: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high-risk situations (e.g. shift work, high physical workload, </a:t>
            </a:r>
            <a:br>
              <a:rPr lang="en-GB" sz="1900" dirty="0" smtClean="0"/>
            </a:br>
            <a:r>
              <a:rPr lang="en-GB" sz="1900" dirty="0" smtClean="0"/>
              <a:t>extreme temperatures)</a:t>
            </a:r>
          </a:p>
          <a:p>
            <a:pPr>
              <a:lnSpc>
                <a:spcPct val="110000"/>
              </a:lnSpc>
            </a:pPr>
            <a:r>
              <a:rPr lang="en-GB" sz="1900" dirty="0"/>
              <a:t>Older workers are not a homogeneous group and </a:t>
            </a:r>
            <a:r>
              <a:rPr lang="en-GB" sz="1900" dirty="0" smtClean="0"/>
              <a:t>differences </a:t>
            </a:r>
            <a:br>
              <a:rPr lang="en-GB" sz="1900" dirty="0" smtClean="0"/>
            </a:br>
            <a:r>
              <a:rPr lang="en-GB" sz="1900" dirty="0" smtClean="0"/>
              <a:t>in both functional capacity and health between individuals </a:t>
            </a:r>
            <a:br>
              <a:rPr lang="en-GB" sz="1900" dirty="0" smtClean="0"/>
            </a:br>
            <a:r>
              <a:rPr lang="en-GB" sz="1900" dirty="0" smtClean="0"/>
              <a:t>increase with age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Diversity addressed by focusing on work demands </a:t>
            </a:r>
            <a:br>
              <a:rPr lang="en-GB" sz="1900" dirty="0" smtClean="0"/>
            </a:br>
            <a:r>
              <a:rPr lang="en-GB" sz="1900" dirty="0" smtClean="0"/>
              <a:t>in relation to individual capacities and health</a:t>
            </a:r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Adapting the workplace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Work should be adapted to individual abilities, skills and health status, as well as other factors of diversity</a:t>
            </a:r>
          </a:p>
          <a:p>
            <a:r>
              <a:rPr lang="en-GB" dirty="0" smtClean="0"/>
              <a:t>Dynamic and continuous process throughout working life</a:t>
            </a:r>
          </a:p>
          <a:p>
            <a:r>
              <a:rPr lang="en-GB" dirty="0" smtClean="0"/>
              <a:t>Examples of changes in response to functional capacity:</a:t>
            </a:r>
          </a:p>
          <a:p>
            <a:pPr lvl="1"/>
            <a:r>
              <a:rPr lang="en-GB" dirty="0" smtClean="0"/>
              <a:t>use of equipment</a:t>
            </a:r>
          </a:p>
          <a:p>
            <a:pPr lvl="1"/>
            <a:r>
              <a:rPr lang="en-GB" dirty="0" smtClean="0"/>
              <a:t>good ergonomic design</a:t>
            </a:r>
          </a:p>
          <a:p>
            <a:pPr lvl="1"/>
            <a:r>
              <a:rPr lang="en-GB" dirty="0" smtClean="0"/>
              <a:t>job re-design</a:t>
            </a:r>
          </a:p>
          <a:p>
            <a:pPr lvl="1"/>
            <a:r>
              <a:rPr lang="en-GB" dirty="0" smtClean="0"/>
              <a:t>job rotation</a:t>
            </a:r>
          </a:p>
          <a:p>
            <a:r>
              <a:rPr lang="en-GB" dirty="0" smtClean="0"/>
              <a:t>Good workplace design and good organisation benefit all ages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112" y="4077072"/>
            <a:ext cx="3899647" cy="2088232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lang="en-GB" dirty="0" smtClean="0"/>
              <a:t>Disability prevention, rehabilitation and return to work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8082440" cy="296107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GB" dirty="0" smtClean="0"/>
              <a:t>Work is good </a:t>
            </a:r>
            <a:r>
              <a:rPr lang="en-GB" dirty="0"/>
              <a:t>for </a:t>
            </a:r>
            <a:r>
              <a:rPr lang="en-GB" dirty="0" smtClean="0"/>
              <a:t>health provided that working conditions are decent</a:t>
            </a:r>
          </a:p>
          <a:p>
            <a:r>
              <a:rPr lang="en-GB" dirty="0"/>
              <a:t>Long-term sick leave can lead to mental health </a:t>
            </a:r>
            <a:r>
              <a:rPr lang="en-GB" dirty="0" smtClean="0"/>
              <a:t>issues</a:t>
            </a:r>
            <a:endParaRPr lang="en-GB" dirty="0"/>
          </a:p>
          <a:p>
            <a:r>
              <a:rPr lang="en-GB" dirty="0" smtClean="0"/>
              <a:t>Health issues most common reason for leaving workforce early</a:t>
            </a:r>
          </a:p>
          <a:p>
            <a:r>
              <a:rPr lang="en-GB" dirty="0" smtClean="0"/>
              <a:t>Important to help people with health problems remain in work through rehabilitation and return to work</a:t>
            </a:r>
          </a:p>
          <a:p>
            <a:r>
              <a:rPr lang="en-GB" dirty="0" smtClean="0"/>
              <a:t>Good examples:</a:t>
            </a:r>
          </a:p>
          <a:p>
            <a:pPr lvl="1"/>
            <a:r>
              <a:rPr lang="en-GB" dirty="0" smtClean="0"/>
              <a:t>‘sick note’ replaced by ‘fit note’ — UK</a:t>
            </a:r>
          </a:p>
          <a:p>
            <a:pPr lvl="1"/>
            <a:r>
              <a:rPr lang="en-GB" dirty="0" smtClean="0"/>
              <a:t>‘return to work’ intervention project — Denmark</a:t>
            </a:r>
          </a:p>
          <a:p>
            <a:pPr lvl="1"/>
            <a:r>
              <a:rPr lang="en-GB" dirty="0" smtClean="0"/>
              <a:t>‘fit2work’ programme — Austria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290</TotalTime>
  <Words>743</Words>
  <Application>Microsoft Office PowerPoint</Application>
  <PresentationFormat>On-screen Show (4:3)</PresentationFormat>
  <Paragraphs>174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Trebuchet MS</vt:lpstr>
      <vt:lpstr>Wingdings</vt:lpstr>
      <vt:lpstr>EUOSHA Campaign 2013</vt:lpstr>
      <vt:lpstr>3_EUOSHA Campaign 2013</vt:lpstr>
      <vt:lpstr>4_EUOSHA Campaign 2013</vt:lpstr>
      <vt:lpstr>1_EUOSHA Campaign 2013</vt:lpstr>
      <vt:lpstr>2_EUOSHA Campaign 2013</vt:lpstr>
      <vt:lpstr>Healthy Workplaces for All Ages</vt:lpstr>
      <vt:lpstr>PowerPoint Presentation</vt:lpstr>
      <vt:lpstr>Key objectives</vt:lpstr>
      <vt:lpstr>What is the issue?</vt:lpstr>
      <vt:lpstr>Prevention throughout working life — holistic approach</vt:lpstr>
      <vt:lpstr>Work ability concept</vt:lpstr>
      <vt:lpstr>PowerPoint Presentation</vt:lpstr>
      <vt:lpstr>Adapting the workplace</vt:lpstr>
      <vt:lpstr>Disability prevention, rehabilitation and return to work</vt:lpstr>
      <vt:lpstr>PowerPoint Presentation</vt:lpstr>
      <vt:lpstr>PowerPoint Presentation</vt:lpstr>
      <vt:lpstr>Human resources (HR) and OSH management</vt:lpstr>
      <vt:lpstr>What are the benefits?</vt:lpstr>
      <vt:lpstr>PowerPoint Presentation</vt:lpstr>
      <vt:lpstr>Key dates</vt:lpstr>
      <vt:lpstr>Campaign partnership offer</vt:lpstr>
      <vt:lpstr>Healthy Workplaces Good Practice Awards</vt:lpstr>
      <vt:lpstr>Campaign resources</vt:lpstr>
      <vt:lpstr>Further information</vt:lpstr>
    </vt:vector>
  </TitlesOfParts>
  <Company>EU-OSHA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Estelle VIARD</cp:lastModifiedBy>
  <cp:revision>5</cp:revision>
  <dcterms:created xsi:type="dcterms:W3CDTF">2015-11-25T10:26:49Z</dcterms:created>
  <dcterms:modified xsi:type="dcterms:W3CDTF">2015-11-26T09:58:48Z</dcterms:modified>
</cp:coreProperties>
</file>